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2" r:id="rId2"/>
    <p:sldId id="257" r:id="rId3"/>
    <p:sldId id="259" r:id="rId4"/>
    <p:sldId id="260" r:id="rId5"/>
    <p:sldId id="263" r:id="rId6"/>
    <p:sldId id="264" r:id="rId7"/>
    <p:sldId id="261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33CC0-7A13-49CB-B626-7A5E08FA8448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7FF3E-5991-4122-B85E-06F8B4FBF7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21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97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46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05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94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22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78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28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28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72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72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47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03E3F-43B5-4DA4-825E-875D9E79CFD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5DE55-8304-4CE8-988A-D7B60FEB6C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500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burnt edges&#10;&#10;Description automatically generated">
            <a:extLst>
              <a:ext uri="{FF2B5EF4-FFF2-40B4-BE49-F238E27FC236}">
                <a16:creationId xmlns:a16="http://schemas.microsoft.com/office/drawing/2014/main" id="{7348ADC5-398A-F99F-C3D1-3F0FC645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2" y="0"/>
            <a:ext cx="70479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A638A-BAF7-1625-C8BA-6EBFF741C99F}"/>
              </a:ext>
            </a:extLst>
          </p:cNvPr>
          <p:cNvSpPr txBox="1"/>
          <p:nvPr/>
        </p:nvSpPr>
        <p:spPr>
          <a:xfrm>
            <a:off x="4953739" y="1145219"/>
            <a:ext cx="3639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Čtenář</a:t>
            </a:r>
            <a:endParaRPr lang="cs-CZ" sz="5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table with a book and a bottle on it&#10;&#10;Description automatically generated">
            <a:extLst>
              <a:ext uri="{FF2B5EF4-FFF2-40B4-BE49-F238E27FC236}">
                <a16:creationId xmlns:a16="http://schemas.microsoft.com/office/drawing/2014/main" id="{CD772639-67BF-5C4F-1246-AE7914EB9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71" y="1916349"/>
            <a:ext cx="5810656" cy="3268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0B5FA-9A85-C88D-40BE-D124A9CCF15D}"/>
              </a:ext>
            </a:extLst>
          </p:cNvPr>
          <p:cNvSpPr txBox="1"/>
          <p:nvPr/>
        </p:nvSpPr>
        <p:spPr>
          <a:xfrm>
            <a:off x="3783365" y="5375090"/>
            <a:ext cx="462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Kapitola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druhá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které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lze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nalézt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poučení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z 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historických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chyb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. 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lag on a wall&#10;&#10;Description automatically generated">
            <a:extLst>
              <a:ext uri="{FF2B5EF4-FFF2-40B4-BE49-F238E27FC236}">
                <a16:creationId xmlns:a16="http://schemas.microsoft.com/office/drawing/2014/main" id="{19F77E0E-068D-247D-B043-7B68AF867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7" y="0"/>
            <a:ext cx="6254885" cy="3518373"/>
          </a:xfrm>
        </p:spPr>
      </p:pic>
      <p:pic>
        <p:nvPicPr>
          <p:cNvPr id="11" name="Picture 10" descr="A banner with a sword and a bird on it&#10;&#10;Description automatically generated">
            <a:extLst>
              <a:ext uri="{FF2B5EF4-FFF2-40B4-BE49-F238E27FC236}">
                <a16:creationId xmlns:a16="http://schemas.microsoft.com/office/drawing/2014/main" id="{12D1CC98-CBC1-51C3-0850-F36AC0DEA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13" name="Picture 12" descr="A wall with red stripes&#10;&#10;Description automatically generated">
            <a:extLst>
              <a:ext uri="{FF2B5EF4-FFF2-40B4-BE49-F238E27FC236}">
                <a16:creationId xmlns:a16="http://schemas.microsoft.com/office/drawing/2014/main" id="{C57F01A1-14AC-03B2-DA33-F410DFF0D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428998"/>
            <a:ext cx="6096002" cy="3429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7830C7-4727-0748-CAA5-D7A998F457EE}"/>
              </a:ext>
            </a:extLst>
          </p:cNvPr>
          <p:cNvSpPr txBox="1"/>
          <p:nvPr/>
        </p:nvSpPr>
        <p:spPr>
          <a:xfrm>
            <a:off x="470517" y="292963"/>
            <a:ext cx="3764132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Kde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dříve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jediná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civilizace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F4D81-2BF3-906D-25BD-A5A0B8F40AE4}"/>
              </a:ext>
            </a:extLst>
          </p:cNvPr>
          <p:cNvSpPr txBox="1"/>
          <p:nvPr/>
        </p:nvSpPr>
        <p:spPr>
          <a:xfrm>
            <a:off x="7741328" y="292963"/>
            <a:ext cx="3320249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…</a:t>
            </a:r>
            <a:r>
              <a:rPr lang="en-GB" dirty="0" err="1">
                <a:latin typeface="Palatino Linotype" panose="02040502050505030304" pitchFamily="18" charset="0"/>
              </a:rPr>
              <a:t>byly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později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dvě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frakce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lag on a wall&#10;&#10;Description automatically generated">
            <a:extLst>
              <a:ext uri="{FF2B5EF4-FFF2-40B4-BE49-F238E27FC236}">
                <a16:creationId xmlns:a16="http://schemas.microsoft.com/office/drawing/2014/main" id="{19F77E0E-068D-247D-B043-7B68AF867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7" y="0"/>
            <a:ext cx="6254885" cy="3518373"/>
          </a:xfrm>
        </p:spPr>
      </p:pic>
      <p:pic>
        <p:nvPicPr>
          <p:cNvPr id="11" name="Picture 10" descr="A banner with a sword and a bird on it&#10;&#10;Description automatically generated">
            <a:extLst>
              <a:ext uri="{FF2B5EF4-FFF2-40B4-BE49-F238E27FC236}">
                <a16:creationId xmlns:a16="http://schemas.microsoft.com/office/drawing/2014/main" id="{12D1CC98-CBC1-51C3-0850-F36AC0DEA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13" name="Picture 12" descr="A wall with red stripes&#10;&#10;Description automatically generated">
            <a:extLst>
              <a:ext uri="{FF2B5EF4-FFF2-40B4-BE49-F238E27FC236}">
                <a16:creationId xmlns:a16="http://schemas.microsoft.com/office/drawing/2014/main" id="{C57F01A1-14AC-03B2-DA33-F410DFF0D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428998"/>
            <a:ext cx="6096002" cy="3429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7830C7-4727-0748-CAA5-D7A998F457EE}"/>
              </a:ext>
            </a:extLst>
          </p:cNvPr>
          <p:cNvSpPr txBox="1"/>
          <p:nvPr/>
        </p:nvSpPr>
        <p:spPr>
          <a:xfrm>
            <a:off x="470517" y="292963"/>
            <a:ext cx="3764132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Kde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dříve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jediná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civilizace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F4D81-2BF3-906D-25BD-A5A0B8F40AE4}"/>
              </a:ext>
            </a:extLst>
          </p:cNvPr>
          <p:cNvSpPr txBox="1"/>
          <p:nvPr/>
        </p:nvSpPr>
        <p:spPr>
          <a:xfrm>
            <a:off x="7741328" y="292963"/>
            <a:ext cx="3320249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…</a:t>
            </a:r>
            <a:r>
              <a:rPr lang="en-GB" dirty="0" err="1">
                <a:latin typeface="Palatino Linotype" panose="02040502050505030304" pitchFamily="18" charset="0"/>
              </a:rPr>
              <a:t>byly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později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dvě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frakce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573EE-D59A-44C8-96FF-2BBA4DD6DC3C}"/>
              </a:ext>
            </a:extLst>
          </p:cNvPr>
          <p:cNvSpPr txBox="1"/>
          <p:nvPr/>
        </p:nvSpPr>
        <p:spPr>
          <a:xfrm>
            <a:off x="5086905" y="3518373"/>
            <a:ext cx="2183908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…a </a:t>
            </a:r>
            <a:r>
              <a:rPr lang="en-GB" dirty="0" err="1">
                <a:latin typeface="Palatino Linotype" panose="02040502050505030304" pitchFamily="18" charset="0"/>
              </a:rPr>
              <a:t>ještě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později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wall with trees on it&#10;&#10;Description automatically generated with medium confidence">
            <a:extLst>
              <a:ext uri="{FF2B5EF4-FFF2-40B4-BE49-F238E27FC236}">
                <a16:creationId xmlns:a16="http://schemas.microsoft.com/office/drawing/2014/main" id="{98CCFF67-44A5-2015-3EE5-FF60D646E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AB11F-F715-58BB-5A1C-4BD6F15BCE8F}"/>
              </a:ext>
            </a:extLst>
          </p:cNvPr>
          <p:cNvSpPr txBox="1"/>
          <p:nvPr/>
        </p:nvSpPr>
        <p:spPr>
          <a:xfrm>
            <a:off x="816746" y="435006"/>
            <a:ext cx="9978501" cy="85885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Po </a:t>
            </a:r>
            <a:r>
              <a:rPr lang="en-GB" dirty="0" err="1">
                <a:latin typeface="Palatino Linotype" panose="02040502050505030304" pitchFamily="18" charset="0"/>
              </a:rPr>
              <a:t>bitvě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zůstaly</a:t>
            </a:r>
            <a:r>
              <a:rPr lang="en-GB" dirty="0">
                <a:latin typeface="Palatino Linotype" panose="02040502050505030304" pitchFamily="18" charset="0"/>
              </a:rPr>
              <a:t> z </a:t>
            </a:r>
            <a:r>
              <a:rPr lang="en-GB" dirty="0" err="1">
                <a:latin typeface="Palatino Linotype" panose="02040502050505030304" pitchFamily="18" charset="0"/>
              </a:rPr>
              <a:t>pevností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jen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trosky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Která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frakce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zvítězila</a:t>
            </a:r>
            <a:r>
              <a:rPr lang="en-GB" dirty="0">
                <a:latin typeface="Palatino Linotype" panose="02040502050505030304" pitchFamily="18" charset="0"/>
              </a:rPr>
              <a:t>? Co se s </a:t>
            </a:r>
            <a:r>
              <a:rPr lang="en-GB" dirty="0" err="1">
                <a:latin typeface="Palatino Linotype" panose="02040502050505030304" pitchFamily="18" charset="0"/>
              </a:rPr>
              <a:t>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stalo</a:t>
            </a:r>
            <a:r>
              <a:rPr lang="en-GB" dirty="0">
                <a:latin typeface="Palatino Linotype" panose="02040502050505030304" pitchFamily="18" charset="0"/>
              </a:rPr>
              <a:t>? </a:t>
            </a:r>
            <a:r>
              <a:rPr lang="en-GB" dirty="0" err="1">
                <a:latin typeface="Palatino Linotype" panose="02040502050505030304" pitchFamily="18" charset="0"/>
              </a:rPr>
              <a:t>Vyhubili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snad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příslušníci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obou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frakcí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navzájem</a:t>
            </a:r>
            <a:r>
              <a:rPr lang="en-GB" dirty="0">
                <a:latin typeface="Palatino Linotype" panose="02040502050505030304" pitchFamily="18" charset="0"/>
              </a:rPr>
              <a:t>? A co </a:t>
            </a:r>
            <a:r>
              <a:rPr lang="en-GB" dirty="0" err="1">
                <a:latin typeface="Palatino Linotype" panose="02040502050505030304" pitchFamily="18" charset="0"/>
              </a:rPr>
              <a:t>vůbec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stálo</a:t>
            </a:r>
            <a:r>
              <a:rPr lang="en-GB" dirty="0">
                <a:latin typeface="Palatino Linotype" panose="02040502050505030304" pitchFamily="18" charset="0"/>
              </a:rPr>
              <a:t> za </a:t>
            </a:r>
            <a:r>
              <a:rPr lang="en-GB" dirty="0" err="1">
                <a:latin typeface="Palatino Linotype" panose="02040502050505030304" pitchFamily="18" charset="0"/>
              </a:rPr>
              <a:t>rozkolem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kdysi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jednotné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civilizace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96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ained glass window in a dark room&#10;&#10;Description automatically generated">
            <a:extLst>
              <a:ext uri="{FF2B5EF4-FFF2-40B4-BE49-F238E27FC236}">
                <a16:creationId xmlns:a16="http://schemas.microsoft.com/office/drawing/2014/main" id="{B42C2D08-5169-4C85-514A-A9794132F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0168E-BDFD-7850-ABF8-0EA755F0F16B}"/>
              </a:ext>
            </a:extLst>
          </p:cNvPr>
          <p:cNvSpPr txBox="1"/>
          <p:nvPr/>
        </p:nvSpPr>
        <p:spPr>
          <a:xfrm>
            <a:off x="692459" y="417250"/>
            <a:ext cx="7368466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Pozůstatky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zřejmě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sakrálních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staveb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přináší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jednu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možnou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odpověď</a:t>
            </a:r>
            <a:r>
              <a:rPr lang="en-GB" dirty="0">
                <a:latin typeface="Palatino Linotype" panose="02040502050505030304" pitchFamily="18" charset="0"/>
              </a:rPr>
              <a:t>: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91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DF230995-1CB8-8E22-3FD3-AA360CF27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008629-1AA1-6B7B-C06D-BB7BE64B3D2A}"/>
              </a:ext>
            </a:extLst>
          </p:cNvPr>
          <p:cNvSpPr txBox="1"/>
          <p:nvPr/>
        </p:nvSpPr>
        <p:spPr>
          <a:xfrm>
            <a:off x="727969" y="301840"/>
            <a:ext cx="10475650" cy="85885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Náboženský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fanatismus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může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dějinách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lidstva</a:t>
            </a:r>
            <a:r>
              <a:rPr lang="en-GB" dirty="0">
                <a:latin typeface="Palatino Linotype" panose="02040502050505030304" pitchFamily="18" charset="0"/>
              </a:rPr>
              <a:t> za </a:t>
            </a:r>
            <a:r>
              <a:rPr lang="en-GB" dirty="0" err="1">
                <a:latin typeface="Palatino Linotype" panose="02040502050505030304" pitchFamily="18" charset="0"/>
              </a:rPr>
              <a:t>značnou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část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válečných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konfliktů</a:t>
            </a:r>
            <a:r>
              <a:rPr lang="en-GB" dirty="0">
                <a:latin typeface="Palatino Linotype" panose="02040502050505030304" pitchFamily="18" charset="0"/>
              </a:rPr>
              <a:t>, je </a:t>
            </a:r>
            <a:r>
              <a:rPr lang="en-GB" dirty="0" err="1">
                <a:latin typeface="Palatino Linotype" panose="02040502050505030304" pitchFamily="18" charset="0"/>
              </a:rPr>
              <a:t>tedy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možné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zde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stál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pozadí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rozkolu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civilizace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28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bookshelves and plants&#10;&#10;Description automatically generated">
            <a:extLst>
              <a:ext uri="{FF2B5EF4-FFF2-40B4-BE49-F238E27FC236}">
                <a16:creationId xmlns:a16="http://schemas.microsoft.com/office/drawing/2014/main" id="{6960422A-B403-BE87-933D-2DB4B868B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0ED1C-191E-7E83-371C-69E123696B93}"/>
              </a:ext>
            </a:extLst>
          </p:cNvPr>
          <p:cNvSpPr txBox="1"/>
          <p:nvPr/>
        </p:nvSpPr>
        <p:spPr>
          <a:xfrm>
            <a:off x="710213" y="239697"/>
            <a:ext cx="10475651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Uf</a:t>
            </a:r>
            <a:r>
              <a:rPr lang="en-GB" dirty="0">
                <a:latin typeface="Palatino Linotype" panose="02040502050505030304" pitchFamily="18" charset="0"/>
              </a:rPr>
              <a:t>, je to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příliš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odborné</a:t>
            </a:r>
            <a:r>
              <a:rPr lang="en-GB" dirty="0">
                <a:latin typeface="Palatino Linotype" panose="02040502050505030304" pitchFamily="18" charset="0"/>
              </a:rPr>
              <a:t>. Ti </a:t>
            </a:r>
            <a:r>
              <a:rPr lang="en-GB" dirty="0" err="1">
                <a:latin typeface="Palatino Linotype" panose="02040502050505030304" pitchFamily="18" charset="0"/>
              </a:rPr>
              <a:t>lidé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museli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být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pěkně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zvláštní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dopustit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pád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celé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civilizace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jen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kvůli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rozdílným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názorům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063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ew looking up at trees&#10;&#10;Description automatically generated">
            <a:extLst>
              <a:ext uri="{FF2B5EF4-FFF2-40B4-BE49-F238E27FC236}">
                <a16:creationId xmlns:a16="http://schemas.microsoft.com/office/drawing/2014/main" id="{D90800B7-BF33-7F5B-1721-0B3B4E827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3E102-367D-9BBD-9359-1136C062D53C}"/>
              </a:ext>
            </a:extLst>
          </p:cNvPr>
          <p:cNvSpPr txBox="1"/>
          <p:nvPr/>
        </p:nvSpPr>
        <p:spPr>
          <a:xfrm>
            <a:off x="772358" y="301841"/>
            <a:ext cx="5877018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Ale </a:t>
            </a:r>
            <a:r>
              <a:rPr lang="en-GB" dirty="0" err="1">
                <a:latin typeface="Palatino Linotype" panose="02040502050505030304" pitchFamily="18" charset="0"/>
              </a:rPr>
              <a:t>ilustrace</a:t>
            </a:r>
            <a:r>
              <a:rPr lang="en-GB" dirty="0">
                <a:latin typeface="Palatino Linotype" panose="02040502050505030304" pitchFamily="18" charset="0"/>
              </a:rPr>
              <a:t> toho </a:t>
            </a:r>
            <a:r>
              <a:rPr lang="en-GB" dirty="0" err="1">
                <a:latin typeface="Palatino Linotype" panose="02040502050505030304" pitchFamily="18" charset="0"/>
              </a:rPr>
              <a:t>ostrova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působí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uklidňujícím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dojmem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5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video game of a forest&#10;&#10;Description automatically generated">
            <a:extLst>
              <a:ext uri="{FF2B5EF4-FFF2-40B4-BE49-F238E27FC236}">
                <a16:creationId xmlns:a16="http://schemas.microsoft.com/office/drawing/2014/main" id="{EB6675D3-D19B-9FE6-F619-5C6199E1F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04D19B-E5A0-F56D-8CCE-DC4BD63A6399}"/>
              </a:ext>
            </a:extLst>
          </p:cNvPr>
          <p:cNvSpPr txBox="1"/>
          <p:nvPr/>
        </p:nvSpPr>
        <p:spPr>
          <a:xfrm>
            <a:off x="727969" y="248575"/>
            <a:ext cx="999625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Zajímala</a:t>
            </a:r>
            <a:r>
              <a:rPr lang="en-GB" dirty="0">
                <a:latin typeface="Palatino Linotype" panose="02040502050505030304" pitchFamily="18" charset="0"/>
              </a:rPr>
              <a:t> by </a:t>
            </a:r>
            <a:r>
              <a:rPr lang="en-GB" dirty="0" err="1">
                <a:latin typeface="Palatino Linotype" panose="02040502050505030304" pitchFamily="18" charset="0"/>
              </a:rPr>
              <a:t>mě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však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věc</a:t>
            </a:r>
            <a:r>
              <a:rPr lang="en-GB" dirty="0">
                <a:latin typeface="Palatino Linotype" panose="02040502050505030304" pitchFamily="18" charset="0"/>
              </a:rPr>
              <a:t>: </a:t>
            </a:r>
            <a:r>
              <a:rPr lang="en-GB" dirty="0" err="1">
                <a:latin typeface="Palatino Linotype" panose="02040502050505030304" pitchFamily="18" charset="0"/>
              </a:rPr>
              <a:t>pakliže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veškeré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lidstvo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ostrově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Tharalapa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vyhubeno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72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scene of a forest&#10;&#10;Description automatically generated with medium confidence">
            <a:extLst>
              <a:ext uri="{FF2B5EF4-FFF2-40B4-BE49-F238E27FC236}">
                <a16:creationId xmlns:a16="http://schemas.microsoft.com/office/drawing/2014/main" id="{E5D6AC25-C65B-A3C3-9E6B-C1941F72B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0F784-4D49-9D00-DC84-5EF3737245D9}"/>
              </a:ext>
            </a:extLst>
          </p:cNvPr>
          <p:cNvSpPr txBox="1"/>
          <p:nvPr/>
        </p:nvSpPr>
        <p:spPr>
          <a:xfrm>
            <a:off x="878889" y="346229"/>
            <a:ext cx="3355760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…</a:t>
            </a:r>
            <a:r>
              <a:rPr lang="en-GB" dirty="0" err="1">
                <a:latin typeface="Palatino Linotype" panose="02040502050505030304" pitchFamily="18" charset="0"/>
              </a:rPr>
              <a:t>kdo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potom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napsal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knihu</a:t>
            </a:r>
            <a:r>
              <a:rPr lang="en-GB" dirty="0">
                <a:latin typeface="Palatino Linotype" panose="02040502050505030304" pitchFamily="18" charset="0"/>
              </a:rPr>
              <a:t>?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6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bookshelves and plants&#10;&#10;Description automatically generated">
            <a:extLst>
              <a:ext uri="{FF2B5EF4-FFF2-40B4-BE49-F238E27FC236}">
                <a16:creationId xmlns:a16="http://schemas.microsoft.com/office/drawing/2014/main" id="{6960422A-B403-BE87-933D-2DB4B868B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0ED1C-191E-7E83-371C-69E123696B93}"/>
              </a:ext>
            </a:extLst>
          </p:cNvPr>
          <p:cNvSpPr txBox="1"/>
          <p:nvPr/>
        </p:nvSpPr>
        <p:spPr>
          <a:xfrm>
            <a:off x="710213" y="239697"/>
            <a:ext cx="9001957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V </a:t>
            </a:r>
            <a:r>
              <a:rPr lang="en-GB" dirty="0" err="1">
                <a:latin typeface="Palatino Linotype" panose="02040502050505030304" pitchFamily="18" charset="0"/>
              </a:rPr>
              <a:t>této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části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historické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prameny</a:t>
            </a:r>
            <a:r>
              <a:rPr lang="en-GB" dirty="0">
                <a:latin typeface="Palatino Linotype" panose="02040502050505030304" pitchFamily="18" charset="0"/>
              </a:rPr>
              <a:t> a </a:t>
            </a:r>
            <a:r>
              <a:rPr lang="en-GB" dirty="0" err="1">
                <a:latin typeface="Palatino Linotype" panose="02040502050505030304" pitchFamily="18" charset="0"/>
              </a:rPr>
              <a:t>studie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Nikdy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není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škodu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trochu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vzdělat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5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cky terrain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7570AC90-0CA2-9D8A-94CF-2CB804878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3CF7B0-16B0-B368-9D01-99BE3A147C9B}"/>
              </a:ext>
            </a:extLst>
          </p:cNvPr>
          <p:cNvSpPr txBox="1"/>
          <p:nvPr/>
        </p:nvSpPr>
        <p:spPr>
          <a:xfrm>
            <a:off x="239698" y="310718"/>
            <a:ext cx="3009529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Zkáza</a:t>
            </a:r>
            <a:r>
              <a:rPr lang="en-GB" baseline="30000" dirty="0">
                <a:latin typeface="Palatino Linotype" panose="02040502050505030304" pitchFamily="18" charset="0"/>
              </a:rPr>
              <a:t>1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ostrova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Tharalapa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F3ABB-96C0-A80F-6A05-677BDF3C1A6B}"/>
              </a:ext>
            </a:extLst>
          </p:cNvPr>
          <p:cNvSpPr txBox="1"/>
          <p:nvPr/>
        </p:nvSpPr>
        <p:spPr>
          <a:xfrm>
            <a:off x="239698" y="6107837"/>
            <a:ext cx="11168108" cy="368082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aseline="30000" dirty="0">
                <a:latin typeface="Palatino Linotype" panose="02040502050505030304" pitchFamily="18" charset="0"/>
              </a:rPr>
              <a:t>1</a:t>
            </a:r>
            <a:r>
              <a:rPr lang="en-GB" sz="1200" dirty="0">
                <a:latin typeface="Palatino Linotype" panose="02040502050505030304" pitchFamily="18" charset="0"/>
              </a:rPr>
              <a:t>Nabízí se </a:t>
            </a:r>
            <a:r>
              <a:rPr lang="en-GB" sz="1200" dirty="0" err="1">
                <a:latin typeface="Palatino Linotype" panose="02040502050505030304" pitchFamily="18" charset="0"/>
              </a:rPr>
              <a:t>otázka</a:t>
            </a:r>
            <a:r>
              <a:rPr lang="en-GB" sz="1200" dirty="0">
                <a:latin typeface="Palatino Linotype" panose="02040502050505030304" pitchFamily="18" charset="0"/>
              </a:rPr>
              <a:t>, </a:t>
            </a:r>
            <a:r>
              <a:rPr lang="en-GB" sz="1200" dirty="0" err="1">
                <a:latin typeface="Palatino Linotype" panose="02040502050505030304" pitchFamily="18" charset="0"/>
              </a:rPr>
              <a:t>zda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jde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skutečně</a:t>
            </a:r>
            <a:r>
              <a:rPr lang="en-GB" sz="1200" dirty="0">
                <a:latin typeface="Palatino Linotype" panose="02040502050505030304" pitchFamily="18" charset="0"/>
              </a:rPr>
              <a:t> o </a:t>
            </a:r>
            <a:r>
              <a:rPr lang="en-GB" sz="1200" dirty="0" err="1">
                <a:latin typeface="Palatino Linotype" panose="02040502050505030304" pitchFamily="18" charset="0"/>
              </a:rPr>
              <a:t>zkázu</a:t>
            </a:r>
            <a:r>
              <a:rPr lang="en-GB" sz="1200" dirty="0">
                <a:latin typeface="Palatino Linotype" panose="02040502050505030304" pitchFamily="18" charset="0"/>
              </a:rPr>
              <a:t>, </a:t>
            </a:r>
            <a:r>
              <a:rPr lang="en-GB" sz="1200" dirty="0" err="1">
                <a:latin typeface="Palatino Linotype" panose="02040502050505030304" pitchFamily="18" charset="0"/>
              </a:rPr>
              <a:t>neboť</a:t>
            </a:r>
            <a:r>
              <a:rPr lang="en-GB" sz="1200" dirty="0">
                <a:latin typeface="Palatino Linotype" panose="02040502050505030304" pitchFamily="18" charset="0"/>
              </a:rPr>
              <a:t> z </a:t>
            </a:r>
            <a:r>
              <a:rPr lang="en-GB" sz="1200" dirty="0" err="1">
                <a:latin typeface="Palatino Linotype" panose="02040502050505030304" pitchFamily="18" charset="0"/>
              </a:rPr>
              <a:t>hlediska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flóry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i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fauny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ostrov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Tharalapa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jen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vzkvétá</a:t>
            </a:r>
            <a:r>
              <a:rPr lang="en-GB" sz="1200" dirty="0">
                <a:latin typeface="Palatino Linotype" panose="02040502050505030304" pitchFamily="18" charset="0"/>
              </a:rPr>
              <a:t>, </a:t>
            </a:r>
            <a:r>
              <a:rPr lang="en-GB" sz="1200" dirty="0" err="1">
                <a:latin typeface="Palatino Linotype" panose="02040502050505030304" pitchFamily="18" charset="0"/>
              </a:rPr>
              <a:t>zkáza</a:t>
            </a:r>
            <a:r>
              <a:rPr lang="en-GB" sz="1200" dirty="0">
                <a:latin typeface="Palatino Linotype" panose="02040502050505030304" pitchFamily="18" charset="0"/>
              </a:rPr>
              <a:t> je to </a:t>
            </a:r>
            <a:r>
              <a:rPr lang="en-GB" sz="1200" dirty="0" err="1">
                <a:latin typeface="Palatino Linotype" panose="02040502050505030304" pitchFamily="18" charset="0"/>
              </a:rPr>
              <a:t>tedy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primárně</a:t>
            </a:r>
            <a:r>
              <a:rPr lang="en-GB" sz="1200" dirty="0">
                <a:latin typeface="Palatino Linotype" panose="02040502050505030304" pitchFamily="18" charset="0"/>
              </a:rPr>
              <a:t> z </a:t>
            </a:r>
            <a:r>
              <a:rPr lang="en-GB" sz="1200" dirty="0" err="1">
                <a:latin typeface="Palatino Linotype" panose="02040502050505030304" pitchFamily="18" charset="0"/>
              </a:rPr>
              <a:t>antropocentrického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pohledu</a:t>
            </a:r>
            <a:r>
              <a:rPr lang="en-GB" sz="1200" dirty="0">
                <a:latin typeface="Palatino Linotype" panose="02040502050505030304" pitchFamily="18" charset="0"/>
              </a:rPr>
              <a:t>.</a:t>
            </a:r>
            <a:endParaRPr lang="cs-CZ" sz="1200" baseline="30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9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scene of a forest&#10;&#10;Description automatically generated">
            <a:extLst>
              <a:ext uri="{FF2B5EF4-FFF2-40B4-BE49-F238E27FC236}">
                <a16:creationId xmlns:a16="http://schemas.microsoft.com/office/drawing/2014/main" id="{B23BB5DC-274B-7D68-6865-3514458F8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3105C-5032-3B20-E71D-F0BAB5A5580E}"/>
              </a:ext>
            </a:extLst>
          </p:cNvPr>
          <p:cNvSpPr txBox="1"/>
          <p:nvPr/>
        </p:nvSpPr>
        <p:spPr>
          <a:xfrm>
            <a:off x="656948" y="381740"/>
            <a:ext cx="8522563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Tam, </a:t>
            </a:r>
            <a:r>
              <a:rPr lang="en-GB" dirty="0" err="1">
                <a:latin typeface="Palatino Linotype" panose="02040502050505030304" pitchFamily="18" charset="0"/>
              </a:rPr>
              <a:t>kde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dříve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nacházela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rozsáhlá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civilizace</a:t>
            </a:r>
            <a:r>
              <a:rPr lang="en-GB" dirty="0">
                <a:latin typeface="Palatino Linotype" panose="02040502050505030304" pitchFamily="18" charset="0"/>
              </a:rPr>
              <a:t>, se </a:t>
            </a:r>
            <a:r>
              <a:rPr lang="en-GB" dirty="0" err="1">
                <a:latin typeface="Palatino Linotype" panose="02040502050505030304" pitchFamily="18" charset="0"/>
              </a:rPr>
              <a:t>nyní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rozpíná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mohutný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prales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0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video game of a forest&#10;&#10;Description automatically generated">
            <a:extLst>
              <a:ext uri="{FF2B5EF4-FFF2-40B4-BE49-F238E27FC236}">
                <a16:creationId xmlns:a16="http://schemas.microsoft.com/office/drawing/2014/main" id="{7A8E3D83-3044-2ACE-0E21-E2B6CA9B6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DBB94-DB60-BC75-1903-DD7365F7C6E9}"/>
              </a:ext>
            </a:extLst>
          </p:cNvPr>
          <p:cNvSpPr txBox="1"/>
          <p:nvPr/>
        </p:nvSpPr>
        <p:spPr>
          <a:xfrm>
            <a:off x="514905" y="239697"/>
            <a:ext cx="9951868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Tam, </a:t>
            </a:r>
            <a:r>
              <a:rPr lang="en-GB" dirty="0" err="1">
                <a:latin typeface="Palatino Linotype" panose="02040502050505030304" pitchFamily="18" charset="0"/>
              </a:rPr>
              <a:t>kde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dříve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chrámy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tyčily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až</a:t>
            </a:r>
            <a:r>
              <a:rPr lang="en-GB" dirty="0">
                <a:latin typeface="Palatino Linotype" panose="02040502050505030304" pitchFamily="18" charset="0"/>
              </a:rPr>
              <a:t> k </a:t>
            </a:r>
            <a:r>
              <a:rPr lang="en-GB" dirty="0" err="1">
                <a:latin typeface="Palatino Linotype" panose="02040502050505030304" pitchFamily="18" charset="0"/>
              </a:rPr>
              <a:t>nebi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stojí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dnes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jen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ruiny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obývané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podivuhodnými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tvory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aterfall in the jungle&#10;&#10;Description automatically generated">
            <a:extLst>
              <a:ext uri="{FF2B5EF4-FFF2-40B4-BE49-F238E27FC236}">
                <a16:creationId xmlns:a16="http://schemas.microsoft.com/office/drawing/2014/main" id="{BDD56459-B081-ABF3-780F-8296C9A50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10BFE-90EF-6F27-970F-E5312167E41E}"/>
              </a:ext>
            </a:extLst>
          </p:cNvPr>
          <p:cNvSpPr txBox="1"/>
          <p:nvPr/>
        </p:nvSpPr>
        <p:spPr>
          <a:xfrm>
            <a:off x="656948" y="372862"/>
            <a:ext cx="8016535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Tito </a:t>
            </a:r>
            <a:r>
              <a:rPr lang="en-GB" dirty="0" err="1">
                <a:latin typeface="Palatino Linotype" panose="02040502050505030304" pitchFamily="18" charset="0"/>
              </a:rPr>
              <a:t>tvorové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rozličných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druhů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jedinými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současnými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obyvateli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ostrova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87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lag on a wall&#10;&#10;Description automatically generated">
            <a:extLst>
              <a:ext uri="{FF2B5EF4-FFF2-40B4-BE49-F238E27FC236}">
                <a16:creationId xmlns:a16="http://schemas.microsoft.com/office/drawing/2014/main" id="{2D666298-3D30-409E-5296-D2CB1A5C2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AB82F6-DF17-8502-56AB-786D7652CC40}"/>
              </a:ext>
            </a:extLst>
          </p:cNvPr>
          <p:cNvSpPr txBox="1"/>
          <p:nvPr/>
        </p:nvSpPr>
        <p:spPr>
          <a:xfrm>
            <a:off x="719091" y="381740"/>
            <a:ext cx="6951216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Stále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však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lze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nalézt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místa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kterých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zůstává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otisk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lidské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ruky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1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anner with a sword and a bird on it&#10;&#10;Description automatically generated">
            <a:extLst>
              <a:ext uri="{FF2B5EF4-FFF2-40B4-BE49-F238E27FC236}">
                <a16:creationId xmlns:a16="http://schemas.microsoft.com/office/drawing/2014/main" id="{3EC471E8-C6EB-1361-1F49-0F5DCD9BC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50C463-BA30-3757-3BAC-0450488FD729}"/>
              </a:ext>
            </a:extLst>
          </p:cNvPr>
          <p:cNvSpPr txBox="1"/>
          <p:nvPr/>
        </p:nvSpPr>
        <p:spPr>
          <a:xfrm>
            <a:off x="807869" y="363984"/>
            <a:ext cx="7910004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…a </a:t>
            </a:r>
            <a:r>
              <a:rPr lang="en-GB" dirty="0" err="1">
                <a:latin typeface="Palatino Linotype" panose="02040502050505030304" pitchFamily="18" charset="0"/>
              </a:rPr>
              <a:t>která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přinášejí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svědectví</a:t>
            </a:r>
            <a:r>
              <a:rPr lang="en-GB" dirty="0">
                <a:latin typeface="Palatino Linotype" panose="02040502050505030304" pitchFamily="18" charset="0"/>
              </a:rPr>
              <a:t> o tom, co se </a:t>
            </a:r>
            <a:r>
              <a:rPr lang="en-GB" dirty="0" err="1">
                <a:latin typeface="Palatino Linotype" panose="02040502050505030304" pitchFamily="18" charset="0"/>
              </a:rPr>
              <a:t>zde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před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dávnými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věky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událo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all with red stripes&#10;&#10;Description automatically generated">
            <a:extLst>
              <a:ext uri="{FF2B5EF4-FFF2-40B4-BE49-F238E27FC236}">
                <a16:creationId xmlns:a16="http://schemas.microsoft.com/office/drawing/2014/main" id="{4F1F764E-E756-1418-19DD-E264D92BB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5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84</TotalTime>
  <Words>293</Words>
  <Application>Microsoft Office PowerPoint</Application>
  <PresentationFormat>Widescreen</PresentationFormat>
  <Paragraphs>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Král</dc:creator>
  <cp:lastModifiedBy>Jan Král</cp:lastModifiedBy>
  <cp:revision>20</cp:revision>
  <dcterms:created xsi:type="dcterms:W3CDTF">2023-09-12T19:42:13Z</dcterms:created>
  <dcterms:modified xsi:type="dcterms:W3CDTF">2023-10-05T10:07:02Z</dcterms:modified>
</cp:coreProperties>
</file>