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0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90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630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31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265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0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18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98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71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94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93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14F46-A682-4C6C-BE08-57B1276F7A7C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65142-D2AC-4DA8-B6DE-8F6BCD76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111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burnt edges&#10;&#10;Description automatically generated">
            <a:extLst>
              <a:ext uri="{FF2B5EF4-FFF2-40B4-BE49-F238E27FC236}">
                <a16:creationId xmlns:a16="http://schemas.microsoft.com/office/drawing/2014/main" id="{7348ADC5-398A-F99F-C3D1-3F0FC645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2" y="0"/>
            <a:ext cx="70479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A638A-BAF7-1625-C8BA-6EBFF741C99F}"/>
              </a:ext>
            </a:extLst>
          </p:cNvPr>
          <p:cNvSpPr txBox="1"/>
          <p:nvPr/>
        </p:nvSpPr>
        <p:spPr>
          <a:xfrm>
            <a:off x="4927107" y="1117678"/>
            <a:ext cx="3639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Čtenář</a:t>
            </a:r>
            <a:endParaRPr lang="cs-CZ" sz="5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table with a book and a bottle on it&#10;&#10;Description automatically generated">
            <a:extLst>
              <a:ext uri="{FF2B5EF4-FFF2-40B4-BE49-F238E27FC236}">
                <a16:creationId xmlns:a16="http://schemas.microsoft.com/office/drawing/2014/main" id="{CD772639-67BF-5C4F-1246-AE7914EB9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71" y="1916349"/>
            <a:ext cx="5810656" cy="3268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0B5FA-9A85-C88D-40BE-D124A9CCF15D}"/>
              </a:ext>
            </a:extLst>
          </p:cNvPr>
          <p:cNvSpPr txBox="1"/>
          <p:nvPr/>
        </p:nvSpPr>
        <p:spPr>
          <a:xfrm>
            <a:off x="3770049" y="5375090"/>
            <a:ext cx="465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Kapitola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třetí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které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lze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seznámit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 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roztodivnými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tvory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aper with burnt edges&#10;&#10;Description automatically generated">
            <a:extLst>
              <a:ext uri="{FF2B5EF4-FFF2-40B4-BE49-F238E27FC236}">
                <a16:creationId xmlns:a16="http://schemas.microsoft.com/office/drawing/2014/main" id="{0E1494BA-B03F-ACAF-B1D7-028EA346A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76" y="36021"/>
            <a:ext cx="6977847" cy="6785957"/>
          </a:xfrm>
          <a:prstGeom prst="rect">
            <a:avLst/>
          </a:prstGeom>
        </p:spPr>
      </p:pic>
      <p:pic>
        <p:nvPicPr>
          <p:cNvPr id="8" name="Picture 7" descr="A black armor with red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5126CE04-3DC0-4839-4EF4-593A152DA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71" y="369305"/>
            <a:ext cx="2751058" cy="6119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D4382-8CD6-07D4-8B87-AE7CCD0BFE69}"/>
              </a:ext>
            </a:extLst>
          </p:cNvPr>
          <p:cNvSpPr txBox="1"/>
          <p:nvPr/>
        </p:nvSpPr>
        <p:spPr>
          <a:xfrm>
            <a:off x="230819" y="369305"/>
            <a:ext cx="3941686" cy="122693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Zbroj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paladina</a:t>
            </a:r>
            <a:r>
              <a:rPr lang="en-GB" dirty="0">
                <a:latin typeface="Palatino Linotype" panose="02040502050505030304" pitchFamily="18" charset="0"/>
              </a:rPr>
              <a:t>: </a:t>
            </a:r>
            <a:r>
              <a:rPr lang="en-GB" dirty="0" err="1">
                <a:latin typeface="Palatino Linotype" panose="02040502050505030304" pitchFamily="18" charset="0"/>
              </a:rPr>
              <a:t>před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dávnými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časy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existovali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svatí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válečníci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boha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Innose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aper with burnt edges&#10;&#10;Description automatically generated">
            <a:extLst>
              <a:ext uri="{FF2B5EF4-FFF2-40B4-BE49-F238E27FC236}">
                <a16:creationId xmlns:a16="http://schemas.microsoft.com/office/drawing/2014/main" id="{0E1494BA-B03F-ACAF-B1D7-028EA346A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76" y="36021"/>
            <a:ext cx="6977847" cy="6785957"/>
          </a:xfrm>
          <a:prstGeom prst="rect">
            <a:avLst/>
          </a:prstGeom>
        </p:spPr>
      </p:pic>
      <p:pic>
        <p:nvPicPr>
          <p:cNvPr id="3" name="Picture 2" descr="A person wearing armor with a helmet&#10;&#10;Description automatically generated with medium confidence">
            <a:extLst>
              <a:ext uri="{FF2B5EF4-FFF2-40B4-BE49-F238E27FC236}">
                <a16:creationId xmlns:a16="http://schemas.microsoft.com/office/drawing/2014/main" id="{9AB5A11C-0431-540C-5694-86A1E6A76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53" y="536959"/>
            <a:ext cx="2690093" cy="5784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42A40-2E70-200C-A82B-7793221BD578}"/>
              </a:ext>
            </a:extLst>
          </p:cNvPr>
          <p:cNvSpPr txBox="1"/>
          <p:nvPr/>
        </p:nvSpPr>
        <p:spPr>
          <a:xfrm>
            <a:off x="461639" y="536959"/>
            <a:ext cx="3648722" cy="85885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Nejvýznamnějším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z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paladinů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byl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63D05-A7DE-B95F-58E5-5CD193881E86}"/>
              </a:ext>
            </a:extLst>
          </p:cNvPr>
          <p:cNvSpPr txBox="1"/>
          <p:nvPr/>
        </p:nvSpPr>
        <p:spPr>
          <a:xfrm>
            <a:off x="550416" y="2024109"/>
            <a:ext cx="3080551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Tolik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informací</a:t>
            </a:r>
            <a:r>
              <a:rPr lang="en-GB">
                <a:latin typeface="Palatino Linotype" panose="02040502050505030304" pitchFamily="18" charset="0"/>
              </a:rPr>
              <a:t>… </a:t>
            </a:r>
            <a:r>
              <a:rPr lang="en-GB" dirty="0" err="1">
                <a:latin typeface="Palatino Linotype" panose="02040502050505030304" pitchFamily="18" charset="0"/>
              </a:rPr>
              <a:t>Půjdu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raději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projít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5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forest&#10;&#10;Description automatically generated">
            <a:extLst>
              <a:ext uri="{FF2B5EF4-FFF2-40B4-BE49-F238E27FC236}">
                <a16:creationId xmlns:a16="http://schemas.microsoft.com/office/drawing/2014/main" id="{75F854B4-2669-CBFB-521B-A4F2E262C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forest&#10;&#10;Description automatically generated">
            <a:extLst>
              <a:ext uri="{FF2B5EF4-FFF2-40B4-BE49-F238E27FC236}">
                <a16:creationId xmlns:a16="http://schemas.microsoft.com/office/drawing/2014/main" id="{CBD7EE4C-BE38-29A0-2B98-CA9F85BAE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85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forest&#10;&#10;Description automatically generated">
            <a:extLst>
              <a:ext uri="{FF2B5EF4-FFF2-40B4-BE49-F238E27FC236}">
                <a16:creationId xmlns:a16="http://schemas.microsoft.com/office/drawing/2014/main" id="{B20FAD9E-BC1E-80BE-B556-93D2F0B97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4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ath between rocks with plants&#10;&#10;Description automatically generated">
            <a:extLst>
              <a:ext uri="{FF2B5EF4-FFF2-40B4-BE49-F238E27FC236}">
                <a16:creationId xmlns:a16="http://schemas.microsoft.com/office/drawing/2014/main" id="{810FB213-275B-5F3E-025C-E76135A44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33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ath leading to a stone wall&#10;&#10;Description automatically generated">
            <a:extLst>
              <a:ext uri="{FF2B5EF4-FFF2-40B4-BE49-F238E27FC236}">
                <a16:creationId xmlns:a16="http://schemas.microsoft.com/office/drawing/2014/main" id="{23653E02-6B27-9EE0-64D9-6D847D9E0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1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wall with a stone arch&#10;&#10;Description automatically generated">
            <a:extLst>
              <a:ext uri="{FF2B5EF4-FFF2-40B4-BE49-F238E27FC236}">
                <a16:creationId xmlns:a16="http://schemas.microsoft.com/office/drawing/2014/main" id="{544D5C3B-DCC6-DCC9-D853-60B8C8D8D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27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archway with a stone wall&#10;&#10;Description automatically generated">
            <a:extLst>
              <a:ext uri="{FF2B5EF4-FFF2-40B4-BE49-F238E27FC236}">
                <a16:creationId xmlns:a16="http://schemas.microsoft.com/office/drawing/2014/main" id="{1A4E1ACD-57E9-4F98-09D9-9C6467EAD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542B8-1BE2-E02F-07BC-FCCAF73B147B}"/>
              </a:ext>
            </a:extLst>
          </p:cNvPr>
          <p:cNvSpPr txBox="1"/>
          <p:nvPr/>
        </p:nvSpPr>
        <p:spPr>
          <a:xfrm>
            <a:off x="648069" y="372861"/>
            <a:ext cx="2246051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Tam v </a:t>
            </a:r>
            <a:r>
              <a:rPr lang="en-GB" dirty="0" err="1">
                <a:latin typeface="Palatino Linotype" panose="02040502050505030304" pitchFamily="18" charset="0"/>
              </a:rPr>
              <a:t>dáli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r>
              <a:rPr lang="en-GB" dirty="0" err="1">
                <a:latin typeface="Palatino Linotype" panose="02040502050505030304" pitchFamily="18" charset="0"/>
              </a:rPr>
              <a:t>žeby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50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river and trees&#10;&#10;Description automatically generated">
            <a:extLst>
              <a:ext uri="{FF2B5EF4-FFF2-40B4-BE49-F238E27FC236}">
                <a16:creationId xmlns:a16="http://schemas.microsoft.com/office/drawing/2014/main" id="{5A159982-44AE-A509-BD7B-131B9E128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"/>
    </mc:Choice>
    <mc:Fallback>
      <p:transition spd="slow" advClick="0" advTm="3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able with books and a book on it&#10;&#10;Description automatically generated">
            <a:extLst>
              <a:ext uri="{FF2B5EF4-FFF2-40B4-BE49-F238E27FC236}">
                <a16:creationId xmlns:a16="http://schemas.microsoft.com/office/drawing/2014/main" id="{98F5D567-4E9A-B375-0954-484E4BF7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DC1E8-B7DD-23E6-B5CE-DF57444819B7}"/>
              </a:ext>
            </a:extLst>
          </p:cNvPr>
          <p:cNvSpPr txBox="1"/>
          <p:nvPr/>
        </p:nvSpPr>
        <p:spPr>
          <a:xfrm>
            <a:off x="710214" y="257452"/>
            <a:ext cx="10629530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Dneska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tady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mám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vícero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knih</a:t>
            </a:r>
            <a:r>
              <a:rPr lang="en-GB" dirty="0">
                <a:latin typeface="Palatino Linotype" panose="02040502050505030304" pitchFamily="18" charset="0"/>
              </a:rPr>
              <a:t> a </a:t>
            </a:r>
            <a:r>
              <a:rPr lang="en-GB" dirty="0" err="1">
                <a:latin typeface="Palatino Linotype" panose="02040502050505030304" pitchFamily="18" charset="0"/>
              </a:rPr>
              <a:t>svitků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zvědav</a:t>
            </a:r>
            <a:r>
              <a:rPr lang="en-GB" dirty="0">
                <a:latin typeface="Palatino Linotype" panose="02040502050505030304" pitchFamily="18" charset="0"/>
              </a:rPr>
              <a:t>, co </a:t>
            </a:r>
            <a:r>
              <a:rPr lang="en-GB" dirty="0" err="1">
                <a:latin typeface="Palatino Linotype" panose="02040502050505030304" pitchFamily="18" charset="0"/>
              </a:rPr>
              <a:t>nového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dozvím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Tadyhle</a:t>
            </a:r>
            <a:r>
              <a:rPr lang="en-GB" dirty="0">
                <a:latin typeface="Palatino Linotype" panose="02040502050505030304" pitchFamily="18" charset="0"/>
              </a:rPr>
              <a:t> je </a:t>
            </a:r>
            <a:r>
              <a:rPr lang="en-GB" dirty="0" err="1">
                <a:latin typeface="Palatino Linotype" panose="02040502050505030304" pitchFamily="18" charset="0"/>
              </a:rPr>
              <a:t>nějaký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bestiář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08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person standing on a bridge over a river&#10;&#10;Description automatically generated">
            <a:extLst>
              <a:ext uri="{FF2B5EF4-FFF2-40B4-BE49-F238E27FC236}">
                <a16:creationId xmlns:a16="http://schemas.microsoft.com/office/drawing/2014/main" id="{98F97185-8633-DE17-DFDD-BDB0FF672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5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"/>
    </mc:Choice>
    <mc:Fallback>
      <p:transition spd="slow" advClick="0" advTm="3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person in armor&#10;&#10;Description automatically generated">
            <a:extLst>
              <a:ext uri="{FF2B5EF4-FFF2-40B4-BE49-F238E27FC236}">
                <a16:creationId xmlns:a16="http://schemas.microsoft.com/office/drawing/2014/main" id="{CF3A956A-ADD1-CDCE-0221-C4898B7A8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9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sndAc>
          <p:stSnd>
            <p:snd r:embed="rId2" name="Jumpscare.wav"/>
          </p:stSnd>
        </p:sndAc>
      </p:transition>
    </mc:Choice>
    <mc:Fallback>
      <p:transition spd="slow">
        <p:sndAc>
          <p:stSnd>
            <p:snd r:embed="rId2" name="Jumpscar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river and a stone bridge&#10;&#10;Description automatically generated">
            <a:extLst>
              <a:ext uri="{FF2B5EF4-FFF2-40B4-BE49-F238E27FC236}">
                <a16:creationId xmlns:a16="http://schemas.microsoft.com/office/drawing/2014/main" id="{B84A92DA-AE2A-53AA-939F-D6B72FDAA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63A598-6BAC-43CE-9759-3667E010E737}"/>
              </a:ext>
            </a:extLst>
          </p:cNvPr>
          <p:cNvSpPr txBox="1"/>
          <p:nvPr/>
        </p:nvSpPr>
        <p:spPr>
          <a:xfrm>
            <a:off x="488272" y="319596"/>
            <a:ext cx="1251751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Co to…?!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93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river and trees&#10;&#10;Description automatically generated">
            <a:extLst>
              <a:ext uri="{FF2B5EF4-FFF2-40B4-BE49-F238E27FC236}">
                <a16:creationId xmlns:a16="http://schemas.microsoft.com/office/drawing/2014/main" id="{14BAC37D-671C-3BAC-CDE8-18E43503C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073D7-7BDC-C1B4-2103-F54598F1780D}"/>
              </a:ext>
            </a:extLst>
          </p:cNvPr>
          <p:cNvSpPr txBox="1"/>
          <p:nvPr/>
        </p:nvSpPr>
        <p:spPr>
          <a:xfrm>
            <a:off x="674704" y="417250"/>
            <a:ext cx="1029810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Je </a:t>
            </a:r>
            <a:r>
              <a:rPr lang="en-GB" dirty="0" err="1">
                <a:latin typeface="Palatino Linotype" panose="02040502050505030304" pitchFamily="18" charset="0"/>
              </a:rPr>
              <a:t>pryč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728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structure in a river&#10;&#10;Description automatically generated">
            <a:extLst>
              <a:ext uri="{FF2B5EF4-FFF2-40B4-BE49-F238E27FC236}">
                <a16:creationId xmlns:a16="http://schemas.microsoft.com/office/drawing/2014/main" id="{FA5E383F-5648-888C-5546-F30A859E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9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7B0EC6-3D6A-4413-1767-892C2DE2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7592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278642-3B7D-7130-E5A0-F92695E5E22D}"/>
              </a:ext>
            </a:extLst>
          </p:cNvPr>
          <p:cNvSpPr txBox="1"/>
          <p:nvPr/>
        </p:nvSpPr>
        <p:spPr>
          <a:xfrm>
            <a:off x="1704513" y="443883"/>
            <a:ext cx="4039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Tvor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: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Dítě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02674-460F-9168-54E9-8B33C3ABEA67}"/>
              </a:ext>
            </a:extLst>
          </p:cNvPr>
          <p:cNvSpPr txBox="1"/>
          <p:nvPr/>
        </p:nvSpPr>
        <p:spPr>
          <a:xfrm>
            <a:off x="1704513" y="1003176"/>
            <a:ext cx="337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Status: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neznámý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/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vyhynulý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?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C3D52-F4A1-98DB-BC87-65000475F8EB}"/>
              </a:ext>
            </a:extLst>
          </p:cNvPr>
          <p:cNvSpPr txBox="1"/>
          <p:nvPr/>
        </p:nvSpPr>
        <p:spPr>
          <a:xfrm>
            <a:off x="1704512" y="1651247"/>
            <a:ext cx="4039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Popis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: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Představte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běžného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člověka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 descr="A cartoon of a person wearing a black shirt and pants&#10;&#10;Description automatically generated">
            <a:extLst>
              <a:ext uri="{FF2B5EF4-FFF2-40B4-BE49-F238E27FC236}">
                <a16:creationId xmlns:a16="http://schemas.microsoft.com/office/drawing/2014/main" id="{0A25BF55-CFF9-08AB-F02A-F7702DE7B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85" y="380736"/>
            <a:ext cx="3810330" cy="6096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DB678-87DC-0612-7B5C-C8BFE01A788A}"/>
              </a:ext>
            </a:extLst>
          </p:cNvPr>
          <p:cNvSpPr txBox="1"/>
          <p:nvPr/>
        </p:nvSpPr>
        <p:spPr>
          <a:xfrm>
            <a:off x="2503503" y="3429000"/>
            <a:ext cx="2743200" cy="923330"/>
          </a:xfrm>
          <a:prstGeom prst="wedgeRectCallout">
            <a:avLst>
              <a:gd name="adj1" fmla="val 150749"/>
              <a:gd name="adj2" fmla="val -266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Ahoj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</a:p>
          <a:p>
            <a:r>
              <a:rPr lang="en-GB" dirty="0" err="1">
                <a:latin typeface="Palatino Linotype" panose="02040502050505030304" pitchFamily="18" charset="0"/>
              </a:rPr>
              <a:t>Já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běžný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člověk</a:t>
            </a:r>
            <a:r>
              <a:rPr lang="en-GB" dirty="0">
                <a:latin typeface="Palatino Linotype" panose="02040502050505030304" pitchFamily="18" charset="0"/>
              </a:rPr>
              <a:t>,</a:t>
            </a:r>
          </a:p>
          <a:p>
            <a:r>
              <a:rPr lang="en-GB" dirty="0" err="1">
                <a:latin typeface="Palatino Linotype" panose="02040502050505030304" pitchFamily="18" charset="0"/>
              </a:rPr>
              <a:t>Těší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mě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7B0EC6-3D6A-4413-1767-892C2DE2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7592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278642-3B7D-7130-E5A0-F92695E5E22D}"/>
              </a:ext>
            </a:extLst>
          </p:cNvPr>
          <p:cNvSpPr txBox="1"/>
          <p:nvPr/>
        </p:nvSpPr>
        <p:spPr>
          <a:xfrm>
            <a:off x="1704513" y="443883"/>
            <a:ext cx="403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Dítě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podle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dochovaných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zdrojů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vypadá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téměř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totožně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jako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běžný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člověk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avšak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je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menší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vzrůstem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intelektem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92304C8A-D6BD-9ECC-1D29-2D8DD1B8E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00" y="647066"/>
            <a:ext cx="3810330" cy="609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B393A-C7BA-86D8-7625-24BDCCB85D14}"/>
              </a:ext>
            </a:extLst>
          </p:cNvPr>
          <p:cNvSpPr txBox="1"/>
          <p:nvPr/>
        </p:nvSpPr>
        <p:spPr>
          <a:xfrm>
            <a:off x="1497367" y="3059668"/>
            <a:ext cx="2902998" cy="369332"/>
          </a:xfrm>
          <a:prstGeom prst="wedgeRectCallout">
            <a:avLst>
              <a:gd name="adj1" fmla="val 41758"/>
              <a:gd name="adj2" fmla="val 1706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Aha, </a:t>
            </a:r>
            <a:r>
              <a:rPr lang="en-GB" dirty="0" err="1">
                <a:latin typeface="Palatino Linotype" panose="02040502050505030304" pitchFamily="18" charset="0"/>
              </a:rPr>
              <a:t>takže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nějak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takhle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12" name="Picture 11" descr="A cartoon of a person&#10;&#10;Description automatically generated">
            <a:extLst>
              <a:ext uri="{FF2B5EF4-FFF2-40B4-BE49-F238E27FC236}">
                <a16:creationId xmlns:a16="http://schemas.microsoft.com/office/drawing/2014/main" id="{D0DDF8A6-8322-3A7A-1731-2EB138651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68" y="647066"/>
            <a:ext cx="3810330" cy="60965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E0A0F1-5373-8499-E096-CB0A858BD204}"/>
              </a:ext>
            </a:extLst>
          </p:cNvPr>
          <p:cNvSpPr txBox="1"/>
          <p:nvPr/>
        </p:nvSpPr>
        <p:spPr>
          <a:xfrm>
            <a:off x="6525087" y="443883"/>
            <a:ext cx="2521259" cy="369332"/>
          </a:xfrm>
          <a:prstGeom prst="wedgeRectCallout">
            <a:avLst>
              <a:gd name="adj1" fmla="val 59449"/>
              <a:gd name="adj2" fmla="val 1947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Nene, </a:t>
            </a:r>
            <a:r>
              <a:rPr lang="en-GB" dirty="0" err="1">
                <a:latin typeface="Palatino Linotype" panose="02040502050505030304" pitchFamily="18" charset="0"/>
              </a:rPr>
              <a:t>spíše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takhle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15" name="Picture 14" descr="A person in a black shirt&#10;&#10;Description automatically generated">
            <a:extLst>
              <a:ext uri="{FF2B5EF4-FFF2-40B4-BE49-F238E27FC236}">
                <a16:creationId xmlns:a16="http://schemas.microsoft.com/office/drawing/2014/main" id="{17D175D2-6CFC-552D-C17C-237B38C6F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79" y="596976"/>
            <a:ext cx="3810330" cy="60965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CCAAE0-EB13-773D-EEE5-1E0D056EBCBB}"/>
              </a:ext>
            </a:extLst>
          </p:cNvPr>
          <p:cNvSpPr txBox="1"/>
          <p:nvPr/>
        </p:nvSpPr>
        <p:spPr>
          <a:xfrm>
            <a:off x="6631619" y="1988598"/>
            <a:ext cx="1828800" cy="923330"/>
          </a:xfrm>
          <a:prstGeom prst="wedgeRectCallout">
            <a:avLst>
              <a:gd name="adj1" fmla="val -3161"/>
              <a:gd name="adj2" fmla="val 1475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Oba </a:t>
            </a:r>
            <a:r>
              <a:rPr lang="en-GB" dirty="0" err="1">
                <a:latin typeface="Palatino Linotype" panose="02040502050505030304" pitchFamily="18" charset="0"/>
              </a:rPr>
              <a:t>jste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pěkně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mimo</a:t>
            </a:r>
            <a:r>
              <a:rPr lang="en-GB" dirty="0">
                <a:latin typeface="Palatino Linotype" panose="02040502050505030304" pitchFamily="18" charset="0"/>
              </a:rPr>
              <a:t>, je </a:t>
            </a:r>
            <a:r>
              <a:rPr lang="en-GB" dirty="0" err="1">
                <a:latin typeface="Palatino Linotype" panose="02040502050505030304" pitchFamily="18" charset="0"/>
              </a:rPr>
              <a:t>úplně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jasné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takhle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7B0EC6-3D6A-4413-1767-892C2DE2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7592"/>
          <a:stretch/>
        </p:blipFill>
        <p:spPr>
          <a:xfrm>
            <a:off x="0" y="0"/>
            <a:ext cx="12198824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B2507-EA6B-791D-FE95-C18D52CC1A0B}"/>
              </a:ext>
            </a:extLst>
          </p:cNvPr>
          <p:cNvSpPr txBox="1"/>
          <p:nvPr/>
        </p:nvSpPr>
        <p:spPr>
          <a:xfrm>
            <a:off x="1473693" y="142043"/>
            <a:ext cx="401270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Dítě</a:t>
            </a:r>
            <a:r>
              <a:rPr lang="en-GB" dirty="0">
                <a:latin typeface="Palatino Linotype" panose="02040502050505030304" pitchFamily="18" charset="0"/>
              </a:rPr>
              <a:t>, jak </a:t>
            </a:r>
            <a:r>
              <a:rPr lang="en-GB" dirty="0" err="1">
                <a:latin typeface="Palatino Linotype" panose="02040502050505030304" pitchFamily="18" charset="0"/>
              </a:rPr>
              <a:t>podivný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tvor</a:t>
            </a:r>
            <a:r>
              <a:rPr lang="en-GB" dirty="0">
                <a:latin typeface="Palatino Linotype" panose="02040502050505030304" pitchFamily="18" charset="0"/>
              </a:rPr>
              <a:t>. Co se </a:t>
            </a:r>
            <a:r>
              <a:rPr lang="en-GB" dirty="0" err="1">
                <a:latin typeface="Palatino Linotype" panose="02040502050505030304" pitchFamily="18" charset="0"/>
              </a:rPr>
              <a:t>asi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dozvím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dalšího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4EBEA-04CE-FE0E-8DE3-59B1CDDA25CC}"/>
              </a:ext>
            </a:extLst>
          </p:cNvPr>
          <p:cNvSpPr txBox="1"/>
          <p:nvPr/>
        </p:nvSpPr>
        <p:spPr>
          <a:xfrm>
            <a:off x="1544714" y="1322773"/>
            <a:ext cx="336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Tvor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: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Číhavec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FEC77-F16A-3850-07DB-DE3033399AD1}"/>
              </a:ext>
            </a:extLst>
          </p:cNvPr>
          <p:cNvSpPr txBox="1"/>
          <p:nvPr/>
        </p:nvSpPr>
        <p:spPr>
          <a:xfrm>
            <a:off x="1553592" y="1926454"/>
            <a:ext cx="386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Status: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zmutován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k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nepoznání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(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genetický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defekt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?)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440881-55FC-5289-6CF1-C1B879410D06}"/>
              </a:ext>
            </a:extLst>
          </p:cNvPr>
          <p:cNvSpPr txBox="1"/>
          <p:nvPr/>
        </p:nvSpPr>
        <p:spPr>
          <a:xfrm>
            <a:off x="1615735" y="2815068"/>
            <a:ext cx="372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Popis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: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14" descr="A close up of a reptile&#10;&#10;Description automatically generated">
            <a:extLst>
              <a:ext uri="{FF2B5EF4-FFF2-40B4-BE49-F238E27FC236}">
                <a16:creationId xmlns:a16="http://schemas.microsoft.com/office/drawing/2014/main" id="{CC9D0FA1-AA5E-23DE-38BE-8114E9F85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27" y="3673601"/>
            <a:ext cx="3214724" cy="29194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D72476-6E1D-B4C3-156F-CF2F2E2CBA03}"/>
              </a:ext>
            </a:extLst>
          </p:cNvPr>
          <p:cNvSpPr txBox="1"/>
          <p:nvPr/>
        </p:nvSpPr>
        <p:spPr>
          <a:xfrm>
            <a:off x="6613865" y="477158"/>
            <a:ext cx="3861786" cy="646331"/>
          </a:xfrm>
          <a:prstGeom prst="wedgeRectCallout">
            <a:avLst>
              <a:gd name="adj1" fmla="val -94396"/>
              <a:gd name="adj2" fmla="val 5102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Na co </a:t>
            </a:r>
            <a:r>
              <a:rPr lang="en-GB" dirty="0" err="1">
                <a:latin typeface="Palatino Linotype" panose="02040502050505030304" pitchFamily="18" charset="0"/>
              </a:rPr>
              <a:t>popis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když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můžu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ukázat</a:t>
            </a:r>
            <a:r>
              <a:rPr lang="en-GB" dirty="0">
                <a:latin typeface="Palatino Linotype" panose="02040502050505030304" pitchFamily="18" charset="0"/>
              </a:rPr>
              <a:t>? To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já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číhavec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obecný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18" name="Picture 17" descr="A cartoon of a dinosaur&#10;&#10;Description automatically generated">
            <a:extLst>
              <a:ext uri="{FF2B5EF4-FFF2-40B4-BE49-F238E27FC236}">
                <a16:creationId xmlns:a16="http://schemas.microsoft.com/office/drawing/2014/main" id="{65601D8B-E5C7-2282-BBA6-CBA7B0606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94" y="2299226"/>
            <a:ext cx="3537192" cy="45587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7F47ED-2AAE-DE0B-D57B-6022EEB43C0F}"/>
              </a:ext>
            </a:extLst>
          </p:cNvPr>
          <p:cNvSpPr txBox="1"/>
          <p:nvPr/>
        </p:nvSpPr>
        <p:spPr>
          <a:xfrm>
            <a:off x="4997120" y="5133327"/>
            <a:ext cx="2556769" cy="923330"/>
          </a:xfrm>
          <a:prstGeom prst="wedgeRectCallout">
            <a:avLst>
              <a:gd name="adj1" fmla="val 31945"/>
              <a:gd name="adj2" fmla="val -1788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Jen </a:t>
            </a:r>
            <a:r>
              <a:rPr lang="en-GB" dirty="0" err="1">
                <a:latin typeface="Palatino Linotype" panose="02040502050505030304" pitchFamily="18" charset="0"/>
              </a:rPr>
              <a:t>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pořádně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prohlédněte</a:t>
            </a:r>
            <a:r>
              <a:rPr lang="en-GB" dirty="0">
                <a:latin typeface="Palatino Linotype" panose="02040502050505030304" pitchFamily="18" charset="0"/>
              </a:rPr>
              <a:t>, jak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majestátní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7B0EC6-3D6A-4413-1767-892C2DE2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7592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pic>
        <p:nvPicPr>
          <p:cNvPr id="6" name="Picture 5" descr="A green and white creature with long legs&#10;&#10;Description automatically generated">
            <a:extLst>
              <a:ext uri="{FF2B5EF4-FFF2-40B4-BE49-F238E27FC236}">
                <a16:creationId xmlns:a16="http://schemas.microsoft.com/office/drawing/2014/main" id="{564E765E-2CC1-629B-70B8-E99DC31F0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24" y="2821546"/>
            <a:ext cx="2888230" cy="3398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A4E447-2CDE-BFD9-52CC-36E90F86A2C6}"/>
              </a:ext>
            </a:extLst>
          </p:cNvPr>
          <p:cNvSpPr txBox="1"/>
          <p:nvPr/>
        </p:nvSpPr>
        <p:spPr>
          <a:xfrm>
            <a:off x="1553592" y="337351"/>
            <a:ext cx="4057095" cy="923330"/>
          </a:xfrm>
          <a:prstGeom prst="wedgeRectCallout">
            <a:avLst>
              <a:gd name="adj1" fmla="val 1460"/>
              <a:gd name="adj2" fmla="val 2211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Je mi </a:t>
            </a:r>
            <a:r>
              <a:rPr lang="en-GB" dirty="0" err="1">
                <a:latin typeface="Palatino Linotype" panose="02040502050505030304" pitchFamily="18" charset="0"/>
              </a:rPr>
              <a:t>až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trapné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ukazovat</a:t>
            </a:r>
            <a:r>
              <a:rPr lang="en-GB" dirty="0">
                <a:latin typeface="Palatino Linotype" panose="02040502050505030304" pitchFamily="18" charset="0"/>
              </a:rPr>
              <a:t>. Ano, taky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číhavec</a:t>
            </a:r>
            <a:r>
              <a:rPr lang="en-GB" dirty="0">
                <a:latin typeface="Palatino Linotype" panose="02040502050505030304" pitchFamily="18" charset="0"/>
              </a:rPr>
              <a:t>, ale </a:t>
            </a:r>
            <a:r>
              <a:rPr lang="en-GB" dirty="0" err="1">
                <a:latin typeface="Palatino Linotype" panose="02040502050505030304" pitchFamily="18" charset="0"/>
              </a:rPr>
              <a:t>copak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svému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předchůdci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podobný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  <p:pic>
        <p:nvPicPr>
          <p:cNvPr id="9" name="Picture 8" descr="A green dinosaur with long legs&#10;&#10;Description automatically generated">
            <a:extLst>
              <a:ext uri="{FF2B5EF4-FFF2-40B4-BE49-F238E27FC236}">
                <a16:creationId xmlns:a16="http://schemas.microsoft.com/office/drawing/2014/main" id="{F13F9EF2-CF6B-22E1-24F3-508746C8E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83" y="2981580"/>
            <a:ext cx="4389500" cy="3238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DE90B-95AD-4CB4-0F15-CA1CCEC29790}"/>
              </a:ext>
            </a:extLst>
          </p:cNvPr>
          <p:cNvSpPr txBox="1"/>
          <p:nvPr/>
        </p:nvSpPr>
        <p:spPr>
          <a:xfrm>
            <a:off x="6480699" y="195309"/>
            <a:ext cx="4057095" cy="1200329"/>
          </a:xfrm>
          <a:prstGeom prst="wedgeRectCallout">
            <a:avLst>
              <a:gd name="adj1" fmla="val -38557"/>
              <a:gd name="adj2" fmla="val 19267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Z </a:t>
            </a:r>
            <a:r>
              <a:rPr lang="en-GB" dirty="0" err="1">
                <a:latin typeface="Palatino Linotype" panose="02040502050505030304" pitchFamily="18" charset="0"/>
              </a:rPr>
              <a:t>tohoto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úhlu</a:t>
            </a:r>
            <a:r>
              <a:rPr lang="en-GB" dirty="0">
                <a:latin typeface="Palatino Linotype" panose="02040502050505030304" pitchFamily="18" charset="0"/>
              </a:rPr>
              <a:t> je to o </a:t>
            </a:r>
            <a:r>
              <a:rPr lang="en-GB" dirty="0" err="1">
                <a:latin typeface="Palatino Linotype" panose="02040502050505030304" pitchFamily="18" charset="0"/>
              </a:rPr>
              <a:t>něco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lepší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nicméně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stále</a:t>
            </a:r>
            <a:r>
              <a:rPr lang="en-GB" dirty="0">
                <a:latin typeface="Palatino Linotype" panose="02040502050505030304" pitchFamily="18" charset="0"/>
              </a:rPr>
              <a:t> je </a:t>
            </a:r>
            <a:r>
              <a:rPr lang="en-GB" dirty="0" err="1">
                <a:latin typeface="Palatino Linotype" panose="02040502050505030304" pitchFamily="18" charset="0"/>
              </a:rPr>
              <a:t>evidentní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evoluce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nefunguje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progresivním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lineárním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principu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7B0EC6-3D6A-4413-1767-892C2DE2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7592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pic>
        <p:nvPicPr>
          <p:cNvPr id="3" name="Picture 2" descr="A cartoon of a dinosaur&#10;&#10;Description automatically generated">
            <a:extLst>
              <a:ext uri="{FF2B5EF4-FFF2-40B4-BE49-F238E27FC236}">
                <a16:creationId xmlns:a16="http://schemas.microsoft.com/office/drawing/2014/main" id="{DD14C847-EA26-46BF-1AA4-9C0CD4CE4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430" y="3241168"/>
            <a:ext cx="1670614" cy="3224576"/>
          </a:xfrm>
          <a:prstGeom prst="rect">
            <a:avLst/>
          </a:prstGeom>
        </p:spPr>
      </p:pic>
      <p:pic>
        <p:nvPicPr>
          <p:cNvPr id="6" name="Picture 5" descr="A close up of a dinosaur&#10;&#10;Description automatically generated">
            <a:extLst>
              <a:ext uri="{FF2B5EF4-FFF2-40B4-BE49-F238E27FC236}">
                <a16:creationId xmlns:a16="http://schemas.microsoft.com/office/drawing/2014/main" id="{78CEA07E-817A-23C1-9434-65175148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77" y="248049"/>
            <a:ext cx="1739057" cy="2745081"/>
          </a:xfrm>
          <a:prstGeom prst="rect">
            <a:avLst/>
          </a:prstGeom>
        </p:spPr>
      </p:pic>
      <p:pic>
        <p:nvPicPr>
          <p:cNvPr id="8" name="Picture 7" descr="A close up of a dinosaur&#10;&#10;Description automatically generated">
            <a:extLst>
              <a:ext uri="{FF2B5EF4-FFF2-40B4-BE49-F238E27FC236}">
                <a16:creationId xmlns:a16="http://schemas.microsoft.com/office/drawing/2014/main" id="{8595B8C0-40BD-0138-85B9-DB44A91AA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85" y="340033"/>
            <a:ext cx="3194139" cy="2169703"/>
          </a:xfrm>
          <a:prstGeom prst="rect">
            <a:avLst/>
          </a:prstGeom>
        </p:spPr>
      </p:pic>
      <p:pic>
        <p:nvPicPr>
          <p:cNvPr id="12" name="Picture 11" descr="A dinosaur with a large beak&#10;&#10;Description automatically generated">
            <a:extLst>
              <a:ext uri="{FF2B5EF4-FFF2-40B4-BE49-F238E27FC236}">
                <a16:creationId xmlns:a16="http://schemas.microsoft.com/office/drawing/2014/main" id="{8B6D462B-1416-CCD4-176B-6FF75818A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64" y="2765382"/>
            <a:ext cx="2798358" cy="38369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CAEAEA-412C-1C19-84C0-EE42E7525DA0}"/>
              </a:ext>
            </a:extLst>
          </p:cNvPr>
          <p:cNvSpPr txBox="1"/>
          <p:nvPr/>
        </p:nvSpPr>
        <p:spPr>
          <a:xfrm>
            <a:off x="4837607" y="2142156"/>
            <a:ext cx="2798357" cy="1722715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Podívej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nás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! My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jsme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úplně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stejný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případ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!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nk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7B0EC6-3D6A-4413-1767-892C2DE2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7592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pic>
        <p:nvPicPr>
          <p:cNvPr id="6" name="Picture 5" descr="A person in a garment&#10;&#10;Description automatically generated">
            <a:extLst>
              <a:ext uri="{FF2B5EF4-FFF2-40B4-BE49-F238E27FC236}">
                <a16:creationId xmlns:a16="http://schemas.microsoft.com/office/drawing/2014/main" id="{F399C44A-9833-7F51-38D9-E6BFC3EDF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38" y="-10"/>
            <a:ext cx="3175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F1D111-E823-BAC2-770F-4BACBB99EAF8}"/>
              </a:ext>
            </a:extLst>
          </p:cNvPr>
          <p:cNvSpPr txBox="1"/>
          <p:nvPr/>
        </p:nvSpPr>
        <p:spPr>
          <a:xfrm>
            <a:off x="1642369" y="639192"/>
            <a:ext cx="4048217" cy="923330"/>
          </a:xfrm>
          <a:prstGeom prst="wedgeRectCallout">
            <a:avLst>
              <a:gd name="adj1" fmla="val 109649"/>
              <a:gd name="adj2" fmla="val -67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I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lidé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mohou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trpět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genetickým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defektem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Stačí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jen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podívat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nebo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…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able with books and a book on it&#10;&#10;Description automatically generated">
            <a:extLst>
              <a:ext uri="{FF2B5EF4-FFF2-40B4-BE49-F238E27FC236}">
                <a16:creationId xmlns:a16="http://schemas.microsoft.com/office/drawing/2014/main" id="{98F5D567-4E9A-B375-0954-484E4BF7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DC1E8-B7DD-23E6-B5CE-DF57444819B7}"/>
              </a:ext>
            </a:extLst>
          </p:cNvPr>
          <p:cNvSpPr txBox="1"/>
          <p:nvPr/>
        </p:nvSpPr>
        <p:spPr>
          <a:xfrm>
            <a:off x="852256" y="257452"/>
            <a:ext cx="8034292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Uf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bolí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mě</a:t>
            </a:r>
            <a:r>
              <a:rPr lang="en-GB" dirty="0">
                <a:latin typeface="Palatino Linotype" panose="02040502050505030304" pitchFamily="18" charset="0"/>
              </a:rPr>
              <a:t> z toho </a:t>
            </a:r>
            <a:r>
              <a:rPr lang="en-GB" dirty="0" err="1">
                <a:latin typeface="Palatino Linotype" panose="02040502050505030304" pitchFamily="18" charset="0"/>
              </a:rPr>
              <a:t>hlava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Tolik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podivných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tvorů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r>
              <a:rPr lang="en-GB" dirty="0" err="1">
                <a:latin typeface="Palatino Linotype" panose="02040502050505030304" pitchFamily="18" charset="0"/>
              </a:rPr>
              <a:t>radši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zkusím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něco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jiného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3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86</TotalTime>
  <Words>281</Words>
  <Application>Microsoft Office PowerPoint</Application>
  <PresentationFormat>Widescreen</PresentationFormat>
  <Paragraphs>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Král</dc:creator>
  <cp:lastModifiedBy>Jan Král</cp:lastModifiedBy>
  <cp:revision>33</cp:revision>
  <dcterms:created xsi:type="dcterms:W3CDTF">2023-09-12T19:44:56Z</dcterms:created>
  <dcterms:modified xsi:type="dcterms:W3CDTF">2023-09-29T15:16:57Z</dcterms:modified>
</cp:coreProperties>
</file>