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5" autoAdjust="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outlineViewPr>
    <p:cViewPr>
      <p:scale>
        <a:sx n="33" d="100"/>
        <a:sy n="33" d="100"/>
      </p:scale>
      <p:origin x="0" y="-15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62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83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72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73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49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2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56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25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32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63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86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B2E33-FE61-4F24-95C3-8E41D926FDA2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BCC75-1216-45AA-853D-2D7393BD23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144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per with burnt edges&#10;&#10;Description automatically generated">
            <a:extLst>
              <a:ext uri="{FF2B5EF4-FFF2-40B4-BE49-F238E27FC236}">
                <a16:creationId xmlns:a16="http://schemas.microsoft.com/office/drawing/2014/main" id="{7348ADC5-398A-F99F-C3D1-3F0FC6455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22" y="0"/>
            <a:ext cx="70479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8A638A-BAF7-1625-C8BA-6EBFF741C99F}"/>
              </a:ext>
            </a:extLst>
          </p:cNvPr>
          <p:cNvSpPr txBox="1"/>
          <p:nvPr/>
        </p:nvSpPr>
        <p:spPr>
          <a:xfrm>
            <a:off x="4927106" y="1117678"/>
            <a:ext cx="3639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Čtenář</a:t>
            </a:r>
            <a:endParaRPr lang="cs-CZ" sz="5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table with a book and a bottle on it&#10;&#10;Description automatically generated">
            <a:extLst>
              <a:ext uri="{FF2B5EF4-FFF2-40B4-BE49-F238E27FC236}">
                <a16:creationId xmlns:a16="http://schemas.microsoft.com/office/drawing/2014/main" id="{CD772639-67BF-5C4F-1246-AE7914EB9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71" y="1916349"/>
            <a:ext cx="5810656" cy="3268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0B5FA-9A85-C88D-40BE-D124A9CCF15D}"/>
              </a:ext>
            </a:extLst>
          </p:cNvPr>
          <p:cNvSpPr txBox="1"/>
          <p:nvPr/>
        </p:nvSpPr>
        <p:spPr>
          <a:xfrm>
            <a:off x="3645762" y="5375090"/>
            <a:ext cx="4900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Kapitola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pátá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která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přináší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události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očekávané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i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 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nečekané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1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monsters in a field&#10;&#10;Description automatically generated">
            <a:extLst>
              <a:ext uri="{FF2B5EF4-FFF2-40B4-BE49-F238E27FC236}">
                <a16:creationId xmlns:a16="http://schemas.microsoft.com/office/drawing/2014/main" id="{BC6D399A-0BB9-31A1-8AE5-D66F9314C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9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in a field&#10;&#10;Description automatically generated">
            <a:extLst>
              <a:ext uri="{FF2B5EF4-FFF2-40B4-BE49-F238E27FC236}">
                <a16:creationId xmlns:a16="http://schemas.microsoft.com/office/drawing/2014/main" id="{4D1C548D-D8AA-61ED-7A98-36127B6E3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88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in a garment holding an object&#10;&#10;Description automatically generated">
            <a:extLst>
              <a:ext uri="{FF2B5EF4-FFF2-40B4-BE49-F238E27FC236}">
                <a16:creationId xmlns:a16="http://schemas.microsoft.com/office/drawing/2014/main" id="{E1AB8E80-A646-0454-033A-6BC81268B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BB341D-79C4-3B77-5083-944886C490C5}"/>
              </a:ext>
            </a:extLst>
          </p:cNvPr>
          <p:cNvSpPr txBox="1"/>
          <p:nvPr/>
        </p:nvSpPr>
        <p:spPr>
          <a:xfrm>
            <a:off x="816747" y="337352"/>
            <a:ext cx="4065971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Válka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skřety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žádala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svoji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daň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92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ilhouette of a person holding a sword&#10;&#10;Description automatically generated">
            <a:extLst>
              <a:ext uri="{FF2B5EF4-FFF2-40B4-BE49-F238E27FC236}">
                <a16:creationId xmlns:a16="http://schemas.microsoft.com/office/drawing/2014/main" id="{498DC9B8-9BA9-4955-F627-868FB0888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10A5EE-E9F0-17E0-D82A-356C575344BB}"/>
              </a:ext>
            </a:extLst>
          </p:cNvPr>
          <p:cNvSpPr txBox="1"/>
          <p:nvPr/>
        </p:nvSpPr>
        <p:spPr>
          <a:xfrm>
            <a:off x="861135" y="301841"/>
            <a:ext cx="3231472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 </a:t>
            </a:r>
            <a:r>
              <a:rPr lang="en-GB" dirty="0" err="1">
                <a:latin typeface="Palatino Linotype" panose="02040502050505030304" pitchFamily="18" charset="0"/>
              </a:rPr>
              <a:t>tu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museli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zaplatit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trestanci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6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holding a ladder and a pole with lights&#10;&#10;Description automatically generated with medium confidence">
            <a:extLst>
              <a:ext uri="{FF2B5EF4-FFF2-40B4-BE49-F238E27FC236}">
                <a16:creationId xmlns:a16="http://schemas.microsoft.com/office/drawing/2014/main" id="{6FD6CE3A-A4E1-1655-CD06-110348754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0FD1C4-18E0-B894-5A79-C9A679B7315E}"/>
              </a:ext>
            </a:extLst>
          </p:cNvPr>
          <p:cNvSpPr txBox="1"/>
          <p:nvPr/>
        </p:nvSpPr>
        <p:spPr>
          <a:xfrm>
            <a:off x="816747" y="470516"/>
            <a:ext cx="6347534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Král pro </a:t>
            </a:r>
            <a:r>
              <a:rPr lang="en-GB" dirty="0" err="1">
                <a:latin typeface="Palatino Linotype" panose="02040502050505030304" pitchFamily="18" charset="0"/>
              </a:rPr>
              <a:t>svoji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armádu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potřeboval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meče</a:t>
            </a:r>
            <a:r>
              <a:rPr lang="en-GB" dirty="0">
                <a:latin typeface="Palatino Linotype" panose="02040502050505030304" pitchFamily="18" charset="0"/>
              </a:rPr>
              <a:t> z </a:t>
            </a:r>
            <a:r>
              <a:rPr lang="en-GB" dirty="0" err="1">
                <a:latin typeface="Palatino Linotype" panose="02040502050505030304" pitchFamily="18" charset="0"/>
              </a:rPr>
              <a:t>magické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rudy</a:t>
            </a:r>
            <a:r>
              <a:rPr lang="en-GB" dirty="0">
                <a:latin typeface="Palatino Linotype" panose="02040502050505030304" pitchFamily="18" charset="0"/>
              </a:rPr>
              <a:t>…	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887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tanding in a cave&#10;&#10;Description automatically generated">
            <a:extLst>
              <a:ext uri="{FF2B5EF4-FFF2-40B4-BE49-F238E27FC236}">
                <a16:creationId xmlns:a16="http://schemas.microsoft.com/office/drawing/2014/main" id="{ADAAFF08-DAED-286A-1458-BF9621164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7B32B2-0D99-19C8-0E9E-6FDBBB02D4D1}"/>
              </a:ext>
            </a:extLst>
          </p:cNvPr>
          <p:cNvSpPr txBox="1"/>
          <p:nvPr/>
        </p:nvSpPr>
        <p:spPr>
          <a:xfrm>
            <a:off x="861134" y="514905"/>
            <a:ext cx="6445189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 </a:t>
            </a:r>
            <a:r>
              <a:rPr lang="en-GB" dirty="0" err="1">
                <a:latin typeface="Palatino Linotype" panose="02040502050505030304" pitchFamily="18" charset="0"/>
              </a:rPr>
              <a:t>tak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všichni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provinilci</a:t>
            </a:r>
            <a:r>
              <a:rPr lang="en-GB" dirty="0">
                <a:latin typeface="Palatino Linotype" panose="02040502050505030304" pitchFamily="18" charset="0"/>
              </a:rPr>
              <a:t>, bez </a:t>
            </a:r>
            <a:r>
              <a:rPr lang="en-GB" dirty="0" err="1">
                <a:latin typeface="Palatino Linotype" panose="02040502050505030304" pitchFamily="18" charset="0"/>
              </a:rPr>
              <a:t>ohledu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závažnost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své</a:t>
            </a:r>
            <a:r>
              <a:rPr lang="en-GB" dirty="0">
                <a:latin typeface="Palatino Linotype" panose="02040502050505030304" pitchFamily="18" charset="0"/>
              </a:rPr>
              <a:t> viny…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67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walking with elephants&#10;&#10;Description automatically generated">
            <a:extLst>
              <a:ext uri="{FF2B5EF4-FFF2-40B4-BE49-F238E27FC236}">
                <a16:creationId xmlns:a16="http://schemas.microsoft.com/office/drawing/2014/main" id="{6F1D774B-D08B-8683-8B93-B358B2441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C25ACA-A69B-03B5-E984-42CA2490BD6E}"/>
              </a:ext>
            </a:extLst>
          </p:cNvPr>
          <p:cNvSpPr txBox="1"/>
          <p:nvPr/>
        </p:nvSpPr>
        <p:spPr>
          <a:xfrm>
            <a:off x="946951" y="435005"/>
            <a:ext cx="4758431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byli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přinuceni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pracovat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dolech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Khorinisu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4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of a wizard holding a staff&#10;&#10;Description automatically generated">
            <a:extLst>
              <a:ext uri="{FF2B5EF4-FFF2-40B4-BE49-F238E27FC236}">
                <a16:creationId xmlns:a16="http://schemas.microsoft.com/office/drawing/2014/main" id="{0619674A-10EA-6E58-ECC6-D419FBA82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042064-A8CB-161A-1AD6-23934B78E2AD}"/>
              </a:ext>
            </a:extLst>
          </p:cNvPr>
          <p:cNvSpPr txBox="1"/>
          <p:nvPr/>
        </p:nvSpPr>
        <p:spPr>
          <a:xfrm>
            <a:off x="619197" y="550416"/>
            <a:ext cx="4609751" cy="858857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Aby </a:t>
            </a:r>
            <a:r>
              <a:rPr lang="en-GB" dirty="0" err="1">
                <a:latin typeface="Palatino Linotype" panose="02040502050505030304" pitchFamily="18" charset="0"/>
              </a:rPr>
              <a:t>nemohli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uprchnout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král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pověřil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své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nejlepší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čaroděje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44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of a person holding a staff&#10;&#10;Description automatically generated">
            <a:extLst>
              <a:ext uri="{FF2B5EF4-FFF2-40B4-BE49-F238E27FC236}">
                <a16:creationId xmlns:a16="http://schemas.microsoft.com/office/drawing/2014/main" id="{3175F61A-D2A4-F2CF-95D4-8091BCC52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40B234-A8BC-C037-1A47-D23ECB170441}"/>
              </a:ext>
            </a:extLst>
          </p:cNvPr>
          <p:cNvSpPr txBox="1"/>
          <p:nvPr/>
        </p:nvSpPr>
        <p:spPr>
          <a:xfrm>
            <a:off x="574090" y="346227"/>
            <a:ext cx="5521910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aby </a:t>
            </a:r>
            <a:r>
              <a:rPr lang="en-GB" dirty="0" err="1">
                <a:latin typeface="Palatino Linotype" panose="02040502050505030304" pitchFamily="18" charset="0"/>
              </a:rPr>
              <a:t>kolem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celého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údolí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vytvořili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magickou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bariéru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28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with a glowing blue ball&#10;&#10;Description automatically generated">
            <a:extLst>
              <a:ext uri="{FF2B5EF4-FFF2-40B4-BE49-F238E27FC236}">
                <a16:creationId xmlns:a16="http://schemas.microsoft.com/office/drawing/2014/main" id="{A58EF530-BAFD-AB4E-C0E2-95A587C67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5840F5-9F24-87CB-3CCD-3062D58EDD0E}"/>
              </a:ext>
            </a:extLst>
          </p:cNvPr>
          <p:cNvSpPr txBox="1"/>
          <p:nvPr/>
        </p:nvSpPr>
        <p:spPr>
          <a:xfrm>
            <a:off x="870011" y="577048"/>
            <a:ext cx="2352584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Já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byl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jedním</a:t>
            </a:r>
            <a:r>
              <a:rPr lang="en-GB" dirty="0">
                <a:latin typeface="Palatino Linotype" panose="02040502050505030304" pitchFamily="18" charset="0"/>
              </a:rPr>
              <a:t> z </a:t>
            </a:r>
            <a:r>
              <a:rPr lang="en-GB" dirty="0" err="1">
                <a:latin typeface="Palatino Linotype" panose="02040502050505030304" pitchFamily="18" charset="0"/>
              </a:rPr>
              <a:t>nich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8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table with books on it&#10;&#10;Description automatically generated">
            <a:extLst>
              <a:ext uri="{FF2B5EF4-FFF2-40B4-BE49-F238E27FC236}">
                <a16:creationId xmlns:a16="http://schemas.microsoft.com/office/drawing/2014/main" id="{4CBCBBC7-F666-ECC9-7212-A5FE2B858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0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in a hood looking at a castle&#10;&#10;Description automatically generated">
            <a:extLst>
              <a:ext uri="{FF2B5EF4-FFF2-40B4-BE49-F238E27FC236}">
                <a16:creationId xmlns:a16="http://schemas.microsoft.com/office/drawing/2014/main" id="{DD263A27-328E-B852-58B9-2EB5AC7D7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5806DE-E721-A94C-B7CC-1E4D5F9B5DE9}"/>
              </a:ext>
            </a:extLst>
          </p:cNvPr>
          <p:cNvSpPr txBox="1"/>
          <p:nvPr/>
        </p:nvSpPr>
        <p:spPr>
          <a:xfrm>
            <a:off x="825623" y="594804"/>
            <a:ext cx="5672831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Aahm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něco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nám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stále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rušilo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jemné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předivo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kouzel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45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looking at fireworks&#10;&#10;Description automatically generated">
            <a:extLst>
              <a:ext uri="{FF2B5EF4-FFF2-40B4-BE49-F238E27FC236}">
                <a16:creationId xmlns:a16="http://schemas.microsoft.com/office/drawing/2014/main" id="{8D8D30A6-9695-6A34-FDB0-A61C285C8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9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cake&#10;&#10;Description automatically generated">
            <a:extLst>
              <a:ext uri="{FF2B5EF4-FFF2-40B4-BE49-F238E27FC236}">
                <a16:creationId xmlns:a16="http://schemas.microsoft.com/office/drawing/2014/main" id="{FF6C44E2-229E-74C5-8650-D60F69477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>
        <p:sndAc>
          <p:stSnd>
            <p:snd r:embed="rId2" name="Hromisko.wav"/>
          </p:stSnd>
        </p:sndAc>
      </p:transition>
    </mc:Choice>
    <mc:Fallback xmlns="">
      <p:transition spd="slow" advClick="0" advTm="300">
        <p:sndAc>
          <p:stSnd>
            <p:snd r:embed="rId4" name="Hromisko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looking at fireworks&#10;&#10;Description automatically generated">
            <a:extLst>
              <a:ext uri="{FF2B5EF4-FFF2-40B4-BE49-F238E27FC236}">
                <a16:creationId xmlns:a16="http://schemas.microsoft.com/office/drawing/2014/main" id="{C9A156A8-D6C1-DE24-5772-18CB69B39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62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able with books on it&#10;&#10;Description automatically generated">
            <a:extLst>
              <a:ext uri="{FF2B5EF4-FFF2-40B4-BE49-F238E27FC236}">
                <a16:creationId xmlns:a16="http://schemas.microsoft.com/office/drawing/2014/main" id="{4CBCBBC7-F666-ECC9-7212-A5FE2B858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B55376-097E-E637-630F-9532A443823D}"/>
              </a:ext>
            </a:extLst>
          </p:cNvPr>
          <p:cNvSpPr txBox="1"/>
          <p:nvPr/>
        </p:nvSpPr>
        <p:spPr>
          <a:xfrm>
            <a:off x="887767" y="470517"/>
            <a:ext cx="1597981" cy="4083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Co to </a:t>
            </a:r>
            <a:r>
              <a:rPr lang="en-GB" dirty="0" err="1">
                <a:latin typeface="Palatino Linotype" panose="02040502050505030304" pitchFamily="18" charset="0"/>
              </a:rPr>
              <a:t>bylo</a:t>
            </a:r>
            <a:r>
              <a:rPr lang="en-GB" dirty="0">
                <a:latin typeface="Palatino Linotype" panose="02040502050505030304" pitchFamily="18" charset="0"/>
              </a:rPr>
              <a:t>?!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79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path leading to a building&#10;&#10;Description automatically generated">
            <a:extLst>
              <a:ext uri="{FF2B5EF4-FFF2-40B4-BE49-F238E27FC236}">
                <a16:creationId xmlns:a16="http://schemas.microsoft.com/office/drawing/2014/main" id="{7A965CCC-37F6-F015-459F-E71911617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55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archway with rain falling from it&#10;&#10;Description automatically generated">
            <a:extLst>
              <a:ext uri="{FF2B5EF4-FFF2-40B4-BE49-F238E27FC236}">
                <a16:creationId xmlns:a16="http://schemas.microsoft.com/office/drawing/2014/main" id="{FC672687-1176-25D5-941D-AF4D5B233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59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archway with a tree in the background&#10;&#10;Description automatically generated">
            <a:extLst>
              <a:ext uri="{FF2B5EF4-FFF2-40B4-BE49-F238E27FC236}">
                <a16:creationId xmlns:a16="http://schemas.microsoft.com/office/drawing/2014/main" id="{FAE7CA86-DA83-6790-FC6D-F74F00D61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68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path in a dark area&#10;&#10;Description automatically generated">
            <a:extLst>
              <a:ext uri="{FF2B5EF4-FFF2-40B4-BE49-F238E27FC236}">
                <a16:creationId xmlns:a16="http://schemas.microsoft.com/office/drawing/2014/main" id="{3BF78BEE-79E5-EB66-BEAE-F79459B3D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10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stone building with a door&#10;&#10;Description automatically generated">
            <a:extLst>
              <a:ext uri="{FF2B5EF4-FFF2-40B4-BE49-F238E27FC236}">
                <a16:creationId xmlns:a16="http://schemas.microsoft.com/office/drawing/2014/main" id="{C75B32CB-DD90-42E4-6D56-35C361E80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5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34D096-D5E3-3A3F-28FA-7744944F3E2F}"/>
              </a:ext>
            </a:extLst>
          </p:cNvPr>
          <p:cNvSpPr txBox="1"/>
          <p:nvPr/>
        </p:nvSpPr>
        <p:spPr>
          <a:xfrm>
            <a:off x="861133" y="480535"/>
            <a:ext cx="5717220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Království</a:t>
            </a:r>
            <a:r>
              <a:rPr lang="en-GB" dirty="0">
                <a:latin typeface="Palatino Linotype" panose="02040502050505030304" pitchFamily="18" charset="0"/>
              </a:rPr>
              <a:t> Myrtana</a:t>
            </a:r>
            <a:r>
              <a:rPr lang="en-GB" baseline="30000" dirty="0">
                <a:latin typeface="Palatino Linotype" panose="02040502050505030304" pitchFamily="18" charset="0"/>
              </a:rPr>
              <a:t>1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sjednocené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králem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Rhobarem</a:t>
            </a:r>
            <a:r>
              <a:rPr lang="en-GB" dirty="0">
                <a:latin typeface="Palatino Linotype" panose="02040502050505030304" pitchFamily="18" charset="0"/>
              </a:rPr>
              <a:t> II.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17D6A-8F04-0CA2-31E2-2308E37656A5}"/>
              </a:ext>
            </a:extLst>
          </p:cNvPr>
          <p:cNvSpPr txBox="1"/>
          <p:nvPr/>
        </p:nvSpPr>
        <p:spPr>
          <a:xfrm>
            <a:off x="932155" y="6215876"/>
            <a:ext cx="5575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aseline="30000" dirty="0">
                <a:latin typeface="Palatino Linotype" panose="02040502050505030304" pitchFamily="18" charset="0"/>
              </a:rPr>
              <a:t>1</a:t>
            </a:r>
            <a:r>
              <a:rPr lang="en-GB" sz="1200" dirty="0">
                <a:latin typeface="Palatino Linotype" panose="02040502050505030304" pitchFamily="18" charset="0"/>
              </a:rPr>
              <a:t>Někdy </a:t>
            </a:r>
            <a:r>
              <a:rPr lang="en-GB" sz="1200" dirty="0" err="1">
                <a:latin typeface="Palatino Linotype" panose="02040502050505030304" pitchFamily="18" charset="0"/>
              </a:rPr>
              <a:t>též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psáno</a:t>
            </a:r>
            <a:r>
              <a:rPr lang="en-GB" sz="1200" dirty="0">
                <a:latin typeface="Palatino Linotype" panose="02040502050505030304" pitchFamily="18" charset="0"/>
              </a:rPr>
              <a:t> </a:t>
            </a:r>
            <a:r>
              <a:rPr lang="en-GB" sz="1200" dirty="0" err="1">
                <a:latin typeface="Palatino Linotype" panose="02040502050505030304" pitchFamily="18" charset="0"/>
              </a:rPr>
              <a:t>Myrthana</a:t>
            </a:r>
            <a:r>
              <a:rPr lang="en-GB" sz="1200" dirty="0">
                <a:latin typeface="Palatino Linotype" panose="02040502050505030304" pitchFamily="18" charset="0"/>
              </a:rPr>
              <a:t>.</a:t>
            </a:r>
            <a:endParaRPr lang="cs-CZ" sz="1200" baseline="30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27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door in a stone building&#10;&#10;Description automatically generated">
            <a:extLst>
              <a:ext uri="{FF2B5EF4-FFF2-40B4-BE49-F238E27FC236}">
                <a16:creationId xmlns:a16="http://schemas.microsoft.com/office/drawing/2014/main" id="{382AA0FC-DAC3-85BE-6424-A56DABD82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95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archway with a white door&#10;&#10;Description automatically generated">
            <a:extLst>
              <a:ext uri="{FF2B5EF4-FFF2-40B4-BE49-F238E27FC236}">
                <a16:creationId xmlns:a16="http://schemas.microsoft.com/office/drawing/2014/main" id="{737A3301-6ABD-D756-871E-B3030963C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19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archway with a stone wall&#10;&#10;Description automatically generated with medium confidence">
            <a:extLst>
              <a:ext uri="{FF2B5EF4-FFF2-40B4-BE49-F238E27FC236}">
                <a16:creationId xmlns:a16="http://schemas.microsoft.com/office/drawing/2014/main" id="{DC95C102-0303-A4EB-21B3-1B976B8C1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3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archway with a white door&#10;&#10;Description automatically generated with medium confidence">
            <a:extLst>
              <a:ext uri="{FF2B5EF4-FFF2-40B4-BE49-F238E27FC236}">
                <a16:creationId xmlns:a16="http://schemas.microsoft.com/office/drawing/2014/main" id="{1FBF245E-2F3A-FA8E-1AFB-1DA378C7E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person's torso in a dark room&#10;&#10;Description automatically generated">
            <a:extLst>
              <a:ext uri="{FF2B5EF4-FFF2-40B4-BE49-F238E27FC236}">
                <a16:creationId xmlns:a16="http://schemas.microsoft.com/office/drawing/2014/main" id="{347C20F2-9C76-8B2C-F697-7C4A15D91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976" y="1331650"/>
            <a:ext cx="2011760" cy="5045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5CAC66-0231-7BAE-8FD6-15B43F02AC11}"/>
              </a:ext>
            </a:extLst>
          </p:cNvPr>
          <p:cNvSpPr txBox="1"/>
          <p:nvPr/>
        </p:nvSpPr>
        <p:spPr>
          <a:xfrm>
            <a:off x="506027" y="310718"/>
            <a:ext cx="736847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To…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94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archway with a white door&#10;&#10;Description automatically generated with medium confidence">
            <a:extLst>
              <a:ext uri="{FF2B5EF4-FFF2-40B4-BE49-F238E27FC236}">
                <a16:creationId xmlns:a16="http://schemas.microsoft.com/office/drawing/2014/main" id="{1FBF245E-2F3A-FA8E-1AFB-1DA378C7E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18" name="Picture 17" descr="A person in a dark room&#10;&#10;Description automatically generated">
            <a:extLst>
              <a:ext uri="{FF2B5EF4-FFF2-40B4-BE49-F238E27FC236}">
                <a16:creationId xmlns:a16="http://schemas.microsoft.com/office/drawing/2014/main" id="{9CDF54E9-49E8-F2F0-3644-3DE385D9B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96" y="1269999"/>
            <a:ext cx="2030738" cy="5092961"/>
          </a:xfrm>
          <a:prstGeom prst="rect">
            <a:avLst/>
          </a:prstGeom>
        </p:spPr>
      </p:pic>
      <p:pic>
        <p:nvPicPr>
          <p:cNvPr id="20" name="Picture 19" descr="A red light in the dark&#10;&#10;Description automatically generated">
            <a:extLst>
              <a:ext uri="{FF2B5EF4-FFF2-40B4-BE49-F238E27FC236}">
                <a16:creationId xmlns:a16="http://schemas.microsoft.com/office/drawing/2014/main" id="{9EFB4C21-03A9-96DE-4D3D-05669B09D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34" y="2978595"/>
            <a:ext cx="3302298" cy="5797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8C135-7476-C574-9543-7FADA60037DB}"/>
              </a:ext>
            </a:extLst>
          </p:cNvPr>
          <p:cNvSpPr txBox="1"/>
          <p:nvPr/>
        </p:nvSpPr>
        <p:spPr>
          <a:xfrm>
            <a:off x="2833375" y="776241"/>
            <a:ext cx="2441359" cy="408623"/>
          </a:xfrm>
          <a:prstGeom prst="wedgeRoundRectCallout">
            <a:avLst>
              <a:gd name="adj1" fmla="val 72985"/>
              <a:gd name="adj2" fmla="val 22109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To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já</a:t>
            </a:r>
            <a:r>
              <a:rPr lang="en-GB" dirty="0">
                <a:latin typeface="Palatino Linotype" panose="02040502050505030304" pitchFamily="18" charset="0"/>
              </a:rPr>
              <a:t>… </a:t>
            </a:r>
            <a:r>
              <a:rPr lang="en-GB" dirty="0" err="1">
                <a:latin typeface="Palatino Linotype" panose="02040502050505030304" pitchFamily="18" charset="0"/>
              </a:rPr>
              <a:t>vetřelec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0EC35B-6E43-6C63-FAE2-B841831FE770}"/>
              </a:ext>
            </a:extLst>
          </p:cNvPr>
          <p:cNvSpPr txBox="1"/>
          <p:nvPr/>
        </p:nvSpPr>
        <p:spPr>
          <a:xfrm>
            <a:off x="255181" y="231060"/>
            <a:ext cx="2441359" cy="408623"/>
          </a:xfrm>
          <a:prstGeom prst="wedgeRoundRectCallout">
            <a:avLst>
              <a:gd name="adj1" fmla="val 156985"/>
              <a:gd name="adj2" fmla="val 171366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To </a:t>
            </a:r>
            <a:r>
              <a:rPr lang="en-GB" dirty="0" err="1">
                <a:latin typeface="Palatino Linotype" panose="02040502050505030304" pitchFamily="18" charset="0"/>
              </a:rPr>
              <a:t>jsem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já</a:t>
            </a:r>
            <a:r>
              <a:rPr lang="en-GB" dirty="0">
                <a:latin typeface="Palatino Linotype" panose="02040502050505030304" pitchFamily="18" charset="0"/>
              </a:rPr>
              <a:t>… </a:t>
            </a:r>
            <a:r>
              <a:rPr lang="en-GB" dirty="0" err="1">
                <a:latin typeface="Palatino Linotype" panose="02040502050505030304" pitchFamily="18" charset="0"/>
              </a:rPr>
              <a:t>vetřelec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ndAc>
          <p:stSnd>
            <p:snd r:embed="rId2" name="To jsem já.wav"/>
          </p:stSnd>
        </p:sndAc>
      </p:transition>
    </mc:Choice>
    <mc:Fallback xmlns="">
      <p:transition spd="slow">
        <p:sndAc>
          <p:stSnd>
            <p:snd r:embed="rId6" name="To jsem já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Blur a blurry image of a person walking on a path&#10;&#10;Description automatically generated">
            <a:extLst>
              <a:ext uri="{FF2B5EF4-FFF2-40B4-BE49-F238E27FC236}">
                <a16:creationId xmlns:a16="http://schemas.microsoft.com/office/drawing/2014/main" id="{7D756BA9-68E0-1136-B1DF-AB29DF0D9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rry image of a path in a forest&#10;&#10;Description automatically generated">
            <a:extLst>
              <a:ext uri="{FF2B5EF4-FFF2-40B4-BE49-F238E27FC236}">
                <a16:creationId xmlns:a16="http://schemas.microsoft.com/office/drawing/2014/main" id="{031AE886-7D26-F601-E2C6-3EF97256A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rry image of a fence and a house&#10;&#10;Description automatically generated with medium confidence">
            <a:extLst>
              <a:ext uri="{FF2B5EF4-FFF2-40B4-BE49-F238E27FC236}">
                <a16:creationId xmlns:a16="http://schemas.microsoft.com/office/drawing/2014/main" id="{7991556B-15B0-243E-615F-B3F00989F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rry image of a stone floor&#10;&#10;Description automatically generated">
            <a:extLst>
              <a:ext uri="{FF2B5EF4-FFF2-40B4-BE49-F238E27FC236}">
                <a16:creationId xmlns:a16="http://schemas.microsoft.com/office/drawing/2014/main" id="{7B6AF1E2-40EB-39CC-45A4-37E1F09F3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rry image of a pool&#10;&#10;Description automatically generated">
            <a:extLst>
              <a:ext uri="{FF2B5EF4-FFF2-40B4-BE49-F238E27FC236}">
                <a16:creationId xmlns:a16="http://schemas.microsoft.com/office/drawing/2014/main" id="{F0BEE27F-4A25-4036-9328-D1A769B8D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ed carpet in a room&#10;&#10;Description automatically generated">
            <a:extLst>
              <a:ext uri="{FF2B5EF4-FFF2-40B4-BE49-F238E27FC236}">
                <a16:creationId xmlns:a16="http://schemas.microsoft.com/office/drawing/2014/main" id="{4DC2D6A4-A3CB-C8C6-0F18-ECE313F91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268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rry image of a staircase&#10;&#10;Description automatically generated">
            <a:extLst>
              <a:ext uri="{FF2B5EF4-FFF2-40B4-BE49-F238E27FC236}">
                <a16:creationId xmlns:a16="http://schemas.microsoft.com/office/drawing/2014/main" id="{0FB69B53-B922-5ABF-1DA7-2C16914A5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rry image of a train track&#10;&#10;Description automatically generated">
            <a:extLst>
              <a:ext uri="{FF2B5EF4-FFF2-40B4-BE49-F238E27FC236}">
                <a16:creationId xmlns:a16="http://schemas.microsoft.com/office/drawing/2014/main" id="{88D084D7-9E9D-71CF-98A4-B5C82F5AD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rry image of a stone wall&#10;&#10;Description automatically generated">
            <a:extLst>
              <a:ext uri="{FF2B5EF4-FFF2-40B4-BE49-F238E27FC236}">
                <a16:creationId xmlns:a16="http://schemas.microsoft.com/office/drawing/2014/main" id="{CF9869C1-9F8E-03F4-6214-D75C28A6A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dark room with a dark room&#10;&#10;Description automatically generated with medium confidence">
            <a:extLst>
              <a:ext uri="{FF2B5EF4-FFF2-40B4-BE49-F238E27FC236}">
                <a16:creationId xmlns:a16="http://schemas.microsoft.com/office/drawing/2014/main" id="{736DEFB2-EAD5-7C62-7E87-CEE15882C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3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dark colored surface with green spots&#10;&#10;Description automatically generated with medium confidence">
            <a:extLst>
              <a:ext uri="{FF2B5EF4-FFF2-40B4-BE49-F238E27FC236}">
                <a16:creationId xmlns:a16="http://schemas.microsoft.com/office/drawing/2014/main" id="{C18D10E9-A601-25DA-ECD1-BC965E397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4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0">
        <p:sndAc>
          <p:stSnd>
            <p:snd r:embed="rId2" name="test.wav"/>
          </p:stSnd>
        </p:sndAc>
      </p:transition>
    </mc:Choice>
    <mc:Fallback xmlns="">
      <p:transition spd="slow">
        <p:sndAc>
          <p:stSnd>
            <p:snd r:embed="rId4" name="test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CC08B6-79B1-4655-69D2-76B820360208}"/>
              </a:ext>
            </a:extLst>
          </p:cNvPr>
          <p:cNvSpPr txBox="1"/>
          <p:nvPr/>
        </p:nvSpPr>
        <p:spPr>
          <a:xfrm>
            <a:off x="1053483" y="3041913"/>
            <a:ext cx="1008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Komiks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byl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vytvořen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roce</a:t>
            </a:r>
            <a:r>
              <a:rPr lang="en-GB" dirty="0">
                <a:latin typeface="Palatino Linotype" panose="02040502050505030304" pitchFamily="18" charset="0"/>
              </a:rPr>
              <a:t> 2023 pro </a:t>
            </a:r>
            <a:r>
              <a:rPr lang="en-GB" dirty="0" err="1">
                <a:latin typeface="Palatino Linotype" panose="02040502050505030304" pitchFamily="18" charset="0"/>
              </a:rPr>
              <a:t>soutěž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Komiksový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král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pořádanou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serverem</a:t>
            </a:r>
            <a:r>
              <a:rPr lang="en-GB" dirty="0">
                <a:latin typeface="Palatino Linotype" panose="02040502050505030304" pitchFamily="18" charset="0"/>
              </a:rPr>
              <a:t> Gothicz.net.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173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CC08B6-79B1-4655-69D2-76B820360208}"/>
              </a:ext>
            </a:extLst>
          </p:cNvPr>
          <p:cNvSpPr txBox="1"/>
          <p:nvPr/>
        </p:nvSpPr>
        <p:spPr>
          <a:xfrm>
            <a:off x="1053483" y="644943"/>
            <a:ext cx="1008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Palatino Linotype" panose="02040502050505030304" pitchFamily="18" charset="0"/>
              </a:rPr>
              <a:t>Cílem</a:t>
            </a:r>
            <a:r>
              <a:rPr lang="en-GB" b="1" dirty="0">
                <a:latin typeface="Palatino Linotype" panose="02040502050505030304" pitchFamily="18" charset="0"/>
              </a:rPr>
              <a:t> </a:t>
            </a:r>
            <a:r>
              <a:rPr lang="en-GB" b="1" dirty="0" err="1">
                <a:latin typeface="Palatino Linotype" panose="02040502050505030304" pitchFamily="18" charset="0"/>
              </a:rPr>
              <a:t>bylo</a:t>
            </a:r>
            <a:r>
              <a:rPr lang="en-GB" b="1" dirty="0">
                <a:latin typeface="Palatino Linotype" panose="02040502050505030304" pitchFamily="18" charset="0"/>
              </a:rPr>
              <a:t> </a:t>
            </a:r>
            <a:r>
              <a:rPr lang="en-GB" b="1" dirty="0" err="1">
                <a:latin typeface="Palatino Linotype" panose="02040502050505030304" pitchFamily="18" charset="0"/>
              </a:rPr>
              <a:t>využít</a:t>
            </a:r>
            <a:r>
              <a:rPr lang="en-GB" b="1" dirty="0">
                <a:latin typeface="Palatino Linotype" panose="02040502050505030304" pitchFamily="18" charset="0"/>
              </a:rPr>
              <a:t> </a:t>
            </a:r>
            <a:r>
              <a:rPr lang="en-GB" b="1" dirty="0" err="1">
                <a:latin typeface="Palatino Linotype" panose="02040502050505030304" pitchFamily="18" charset="0"/>
              </a:rPr>
              <a:t>všechny</a:t>
            </a:r>
            <a:r>
              <a:rPr lang="en-GB" b="1" dirty="0">
                <a:latin typeface="Palatino Linotype" panose="02040502050505030304" pitchFamily="18" charset="0"/>
              </a:rPr>
              <a:t> </a:t>
            </a:r>
            <a:r>
              <a:rPr lang="en-GB" b="1" dirty="0" err="1">
                <a:latin typeface="Palatino Linotype" panose="02040502050505030304" pitchFamily="18" charset="0"/>
              </a:rPr>
              <a:t>díly</a:t>
            </a:r>
            <a:r>
              <a:rPr lang="en-GB" b="1" dirty="0">
                <a:latin typeface="Palatino Linotype" panose="02040502050505030304" pitchFamily="18" charset="0"/>
              </a:rPr>
              <a:t> </a:t>
            </a:r>
            <a:r>
              <a:rPr lang="en-GB" b="1" dirty="0" err="1">
                <a:latin typeface="Palatino Linotype" panose="02040502050505030304" pitchFamily="18" charset="0"/>
              </a:rPr>
              <a:t>Gothicu</a:t>
            </a:r>
            <a:r>
              <a:rPr lang="en-GB" b="1" dirty="0">
                <a:latin typeface="Palatino Linotype" panose="02040502050505030304" pitchFamily="18" charset="0"/>
              </a:rPr>
              <a:t>, Risen, a </a:t>
            </a:r>
            <a:r>
              <a:rPr lang="en-GB" b="1" dirty="0" err="1">
                <a:latin typeface="Palatino Linotype" panose="02040502050505030304" pitchFamily="18" charset="0"/>
              </a:rPr>
              <a:t>zapojit</a:t>
            </a:r>
            <a:r>
              <a:rPr lang="en-GB" b="1" dirty="0">
                <a:latin typeface="Palatino Linotype" panose="02040502050505030304" pitchFamily="18" charset="0"/>
              </a:rPr>
              <a:t> </a:t>
            </a:r>
            <a:r>
              <a:rPr lang="en-GB" b="1" dirty="0" err="1">
                <a:latin typeface="Palatino Linotype" panose="02040502050505030304" pitchFamily="18" charset="0"/>
              </a:rPr>
              <a:t>všechna</a:t>
            </a:r>
            <a:r>
              <a:rPr lang="en-GB" b="1" dirty="0">
                <a:latin typeface="Palatino Linotype" panose="02040502050505030304" pitchFamily="18" charset="0"/>
              </a:rPr>
              <a:t> </a:t>
            </a:r>
            <a:r>
              <a:rPr lang="en-GB" b="1" dirty="0" err="1">
                <a:latin typeface="Palatino Linotype" panose="02040502050505030304" pitchFamily="18" charset="0"/>
              </a:rPr>
              <a:t>soutěžní</a:t>
            </a:r>
            <a:r>
              <a:rPr lang="en-GB" b="1" dirty="0">
                <a:latin typeface="Palatino Linotype" panose="02040502050505030304" pitchFamily="18" charset="0"/>
              </a:rPr>
              <a:t> </a:t>
            </a:r>
            <a:r>
              <a:rPr lang="en-GB" b="1" dirty="0" err="1">
                <a:latin typeface="Palatino Linotype" panose="02040502050505030304" pitchFamily="18" charset="0"/>
              </a:rPr>
              <a:t>témata</a:t>
            </a:r>
            <a:r>
              <a:rPr lang="en-GB" b="1" dirty="0">
                <a:latin typeface="Palatino Linotype" panose="02040502050505030304" pitchFamily="18" charset="0"/>
              </a:rPr>
              <a:t>.</a:t>
            </a:r>
            <a:endParaRPr lang="cs-CZ" b="1" dirty="0">
              <a:latin typeface="Palatino Linotype" panose="020405020505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9433AE-3E07-831D-CCDA-E53CD9618C60}"/>
              </a:ext>
            </a:extLst>
          </p:cNvPr>
          <p:cNvSpPr txBox="1"/>
          <p:nvPr/>
        </p:nvSpPr>
        <p:spPr>
          <a:xfrm>
            <a:off x="292963" y="1251751"/>
            <a:ext cx="1157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Knihovna</a:t>
            </a:r>
            <a:r>
              <a:rPr lang="en-GB" dirty="0">
                <a:latin typeface="Palatino Linotype" panose="02040502050505030304" pitchFamily="18" charset="0"/>
              </a:rPr>
              <a:t> a </a:t>
            </a:r>
            <a:r>
              <a:rPr lang="en-GB" dirty="0">
                <a:solidFill>
                  <a:schemeClr val="accent1"/>
                </a:solidFill>
                <a:latin typeface="Palatino Linotype" panose="02040502050505030304" pitchFamily="18" charset="0"/>
              </a:rPr>
              <a:t>most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figurují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hned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prvním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díle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knihovna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pak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každém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dalším</a:t>
            </a:r>
            <a:r>
              <a:rPr lang="en-GB" dirty="0">
                <a:latin typeface="Palatino Linotype" panose="02040502050505030304" pitchFamily="18" charset="0"/>
              </a:rPr>
              <a:t>, most </a:t>
            </a:r>
            <a:r>
              <a:rPr lang="en-GB" dirty="0" err="1">
                <a:latin typeface="Palatino Linotype" panose="02040502050505030304" pitchFamily="18" charset="0"/>
              </a:rPr>
              <a:t>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třetím</a:t>
            </a:r>
            <a:r>
              <a:rPr lang="en-GB" dirty="0">
                <a:latin typeface="Palatino Linotype" panose="02040502050505030304" pitchFamily="18" charset="0"/>
              </a:rPr>
              <a:t> a </a:t>
            </a:r>
            <a:r>
              <a:rPr lang="en-GB" dirty="0" err="1">
                <a:latin typeface="Palatino Linotype" panose="02040502050505030304" pitchFamily="18" charset="0"/>
              </a:rPr>
              <a:t>pátém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11A666-490F-AB3B-97C1-0AE9C2337379}"/>
              </a:ext>
            </a:extLst>
          </p:cNvPr>
          <p:cNvSpPr txBox="1"/>
          <p:nvPr/>
        </p:nvSpPr>
        <p:spPr>
          <a:xfrm>
            <a:off x="292963" y="1729582"/>
            <a:ext cx="706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Druhý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díl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pracuje</a:t>
            </a:r>
            <a:r>
              <a:rPr lang="en-GB" dirty="0">
                <a:latin typeface="Palatino Linotype" panose="02040502050505030304" pitchFamily="18" charset="0"/>
              </a:rPr>
              <a:t> s </a:t>
            </a:r>
            <a:r>
              <a:rPr lang="en-GB" dirty="0" err="1">
                <a:latin typeface="Palatino Linotype" panose="02040502050505030304" pitchFamily="18" charset="0"/>
              </a:rPr>
              <a:t>tématy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prales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>
                <a:solidFill>
                  <a:schemeClr val="accent1"/>
                </a:solidFill>
                <a:latin typeface="Palatino Linotype" panose="02040502050505030304" pitchFamily="18" charset="0"/>
              </a:rPr>
              <a:t>po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bitvě</a:t>
            </a:r>
            <a:r>
              <a:rPr lang="en-GB" dirty="0">
                <a:latin typeface="Palatino Linotype" panose="02040502050505030304" pitchFamily="18" charset="0"/>
              </a:rPr>
              <a:t>, a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fanatismus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6460BD-181E-4E86-2DF2-592C9F7103B7}"/>
              </a:ext>
            </a:extLst>
          </p:cNvPr>
          <p:cNvSpPr txBox="1"/>
          <p:nvPr/>
        </p:nvSpPr>
        <p:spPr>
          <a:xfrm>
            <a:off x="292963" y="2334827"/>
            <a:ext cx="8584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Třetí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díl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pohrává</a:t>
            </a:r>
            <a:r>
              <a:rPr lang="en-GB" dirty="0">
                <a:latin typeface="Palatino Linotype" panose="02040502050505030304" pitchFamily="18" charset="0"/>
              </a:rPr>
              <a:t> s </a:t>
            </a:r>
            <a:r>
              <a:rPr lang="en-GB" dirty="0" err="1">
                <a:latin typeface="Palatino Linotype" panose="02040502050505030304" pitchFamily="18" charset="0"/>
              </a:rPr>
              <a:t>možnostmi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dítěte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paladina</a:t>
            </a:r>
            <a:r>
              <a:rPr lang="en-GB" dirty="0">
                <a:latin typeface="Palatino Linotype" panose="02040502050505030304" pitchFamily="18" charset="0"/>
              </a:rPr>
              <a:t> a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genetického</a:t>
            </a:r>
            <a:r>
              <a:rPr lang="en-GB" dirty="0">
                <a:solidFill>
                  <a:schemeClr val="accent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defektu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B7A1B-F6B8-D1F9-079D-79CA69BCBA46}"/>
              </a:ext>
            </a:extLst>
          </p:cNvPr>
          <p:cNvSpPr txBox="1"/>
          <p:nvPr/>
        </p:nvSpPr>
        <p:spPr>
          <a:xfrm>
            <a:off x="292963" y="2904561"/>
            <a:ext cx="10733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V </a:t>
            </a:r>
            <a:r>
              <a:rPr lang="en-GB" dirty="0" err="1">
                <a:latin typeface="Palatino Linotype" panose="02040502050505030304" pitchFamily="18" charset="0"/>
              </a:rPr>
              <a:t>díle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čtvrtém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objevuje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přístav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otrok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vykoupení</a:t>
            </a:r>
            <a:r>
              <a:rPr lang="en-GB" dirty="0">
                <a:latin typeface="Palatino Linotype" panose="02040502050505030304" pitchFamily="18" charset="0"/>
              </a:rPr>
              <a:t>, a v </a:t>
            </a:r>
            <a:r>
              <a:rPr lang="en-GB" dirty="0" err="1">
                <a:latin typeface="Palatino Linotype" panose="02040502050505030304" pitchFamily="18" charset="0"/>
              </a:rPr>
              <a:t>jistém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smyslu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též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sebeobětování</a:t>
            </a:r>
            <a:r>
              <a:rPr lang="en-GB" dirty="0">
                <a:solidFill>
                  <a:schemeClr val="accent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obou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protagonistů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Formálně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objevuje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rovněž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aluze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loňský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komiks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>
                <a:solidFill>
                  <a:schemeClr val="accent1"/>
                </a:solidFill>
                <a:latin typeface="Palatino Linotype" panose="02040502050505030304" pitchFamily="18" charset="0"/>
              </a:rPr>
              <a:t>Co s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láskou</a:t>
            </a:r>
            <a:r>
              <a:rPr lang="en-GB" dirty="0">
                <a:solidFill>
                  <a:schemeClr val="accent1"/>
                </a:solidFill>
                <a:latin typeface="Palatino Linotype" panose="02040502050505030304" pitchFamily="18" charset="0"/>
              </a:rPr>
              <a:t>?</a:t>
            </a:r>
            <a:r>
              <a:rPr lang="en-GB" dirty="0">
                <a:latin typeface="Palatino Linotype" panose="02040502050505030304" pitchFamily="18" charset="0"/>
              </a:rPr>
              <a:t>, a </a:t>
            </a:r>
            <a:r>
              <a:rPr lang="en-GB" dirty="0" err="1">
                <a:latin typeface="Palatino Linotype" panose="02040502050505030304" pitchFamily="18" charset="0"/>
              </a:rPr>
              <a:t>další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aluze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která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jistě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pozornému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čtenáři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neunikla</a:t>
            </a:r>
            <a:r>
              <a:rPr lang="en-GB">
                <a:latin typeface="Palatino Linotype" panose="02040502050505030304" pitchFamily="18" charset="0"/>
              </a:rPr>
              <a:t>.</a:t>
            </a:r>
            <a:endParaRPr lang="cs-CZ" dirty="0">
              <a:solidFill>
                <a:schemeClr val="accent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58FF3-428D-EB64-E9FB-336C927207E9}"/>
              </a:ext>
            </a:extLst>
          </p:cNvPr>
          <p:cNvSpPr txBox="1"/>
          <p:nvPr/>
        </p:nvSpPr>
        <p:spPr>
          <a:xfrm>
            <a:off x="292963" y="3874209"/>
            <a:ext cx="10733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Poslední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díl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přejímá</a:t>
            </a:r>
            <a:r>
              <a:rPr lang="en-GB" dirty="0">
                <a:latin typeface="Palatino Linotype" panose="02040502050505030304" pitchFamily="18" charset="0"/>
              </a:rPr>
              <a:t> intro z </a:t>
            </a:r>
            <a:r>
              <a:rPr lang="en-GB" dirty="0" err="1">
                <a:latin typeface="Palatino Linotype" panose="02040502050505030304" pitchFamily="18" charset="0"/>
              </a:rPr>
              <a:t>Gothicu</a:t>
            </a:r>
            <a:r>
              <a:rPr lang="en-GB" dirty="0">
                <a:latin typeface="Palatino Linotype" panose="02040502050505030304" pitchFamily="18" charset="0"/>
              </a:rPr>
              <a:t> 1, </a:t>
            </a:r>
            <a:r>
              <a:rPr lang="en-GB" dirty="0" err="1">
                <a:latin typeface="Palatino Linotype" panose="02040502050505030304" pitchFamily="18" charset="0"/>
              </a:rPr>
              <a:t>ve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zmínkách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obsahuje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Myrthanu</a:t>
            </a:r>
            <a:r>
              <a:rPr lang="en-GB" dirty="0">
                <a:latin typeface="Palatino Linotype" panose="02040502050505030304" pitchFamily="18" charset="0"/>
              </a:rPr>
              <a:t> a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rudu</a:t>
            </a:r>
            <a:r>
              <a:rPr lang="en-GB" dirty="0">
                <a:latin typeface="Palatino Linotype" panose="02040502050505030304" pitchFamily="18" charset="0"/>
              </a:rPr>
              <a:t>, ale </a:t>
            </a:r>
            <a:r>
              <a:rPr lang="en-GB" dirty="0" err="1">
                <a:latin typeface="Palatino Linotype" panose="02040502050505030304" pitchFamily="18" charset="0"/>
              </a:rPr>
              <a:t>hlavně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též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odhalení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protagonisty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jako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Palatino Linotype" panose="02040502050505030304" pitchFamily="18" charset="0"/>
              </a:rPr>
              <a:t>vetřelce</a:t>
            </a:r>
            <a:r>
              <a:rPr lang="en-GB" dirty="0">
                <a:latin typeface="Palatino Linotype" panose="02040502050505030304" pitchFamily="18" charset="0"/>
              </a:rPr>
              <a:t>, </a:t>
            </a:r>
            <a:r>
              <a:rPr lang="en-GB" dirty="0" err="1">
                <a:latin typeface="Palatino Linotype" panose="02040502050505030304" pitchFamily="18" charset="0"/>
              </a:rPr>
              <a:t>což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byl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primární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důvod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zvolené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formě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komiksu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první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osobě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Závěr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lze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chápat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jako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další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případ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sebeobětování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Vetřelec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tomto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díle</a:t>
            </a:r>
            <a:r>
              <a:rPr lang="en-GB" dirty="0">
                <a:latin typeface="Palatino Linotype" panose="02040502050505030304" pitchFamily="18" charset="0"/>
              </a:rPr>
              <a:t> se </a:t>
            </a:r>
            <a:r>
              <a:rPr lang="en-GB" dirty="0" err="1">
                <a:latin typeface="Palatino Linotype" panose="02040502050505030304" pitchFamily="18" charset="0"/>
              </a:rPr>
              <a:t>pak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usmívá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úsměvem</a:t>
            </a:r>
            <a:r>
              <a:rPr lang="en-GB" dirty="0">
                <a:latin typeface="Palatino Linotype" panose="02040502050505030304" pitchFamily="18" charset="0"/>
              </a:rPr>
              <a:t> z </a:t>
            </a:r>
            <a:r>
              <a:rPr lang="en-GB" dirty="0">
                <a:solidFill>
                  <a:schemeClr val="accent1"/>
                </a:solidFill>
                <a:latin typeface="Palatino Linotype" panose="02040502050505030304" pitchFamily="18" charset="0"/>
              </a:rPr>
              <a:t>Twin Peaks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endParaRPr lang="cs-CZ" dirty="0">
              <a:solidFill>
                <a:schemeClr val="accent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06C7F-865B-F3D8-5BD5-4733704E0C13}"/>
              </a:ext>
            </a:extLst>
          </p:cNvPr>
          <p:cNvSpPr txBox="1"/>
          <p:nvPr/>
        </p:nvSpPr>
        <p:spPr>
          <a:xfrm>
            <a:off x="292962" y="4991919"/>
            <a:ext cx="10733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Palatino Linotype" panose="02040502050505030304" pitchFamily="18" charset="0"/>
              </a:rPr>
              <a:t>Primární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inspirací</a:t>
            </a:r>
            <a:r>
              <a:rPr lang="en-GB" dirty="0">
                <a:latin typeface="Palatino Linotype" panose="02040502050505030304" pitchFamily="18" charset="0"/>
              </a:rPr>
              <a:t> pro </a:t>
            </a:r>
            <a:r>
              <a:rPr lang="en-GB" dirty="0" err="1">
                <a:latin typeface="Palatino Linotype" panose="02040502050505030304" pitchFamily="18" charset="0"/>
              </a:rPr>
              <a:t>zastřešující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příběh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byla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povídka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>
                <a:solidFill>
                  <a:schemeClr val="accent1"/>
                </a:solidFill>
                <a:latin typeface="Palatino Linotype" panose="02040502050505030304" pitchFamily="18" charset="0"/>
              </a:rPr>
              <a:t>The Outsider </a:t>
            </a:r>
            <a:r>
              <a:rPr lang="en-GB" dirty="0">
                <a:latin typeface="Palatino Linotype" panose="02040502050505030304" pitchFamily="18" charset="0"/>
              </a:rPr>
              <a:t>od H. P. </a:t>
            </a:r>
            <a:r>
              <a:rPr lang="en-GB" dirty="0" err="1">
                <a:latin typeface="Palatino Linotype" panose="02040502050505030304" pitchFamily="18" charset="0"/>
              </a:rPr>
              <a:t>Lovecrafta</a:t>
            </a:r>
            <a:r>
              <a:rPr lang="en-GB" dirty="0">
                <a:latin typeface="Palatino Linotype" panose="02040502050505030304" pitchFamily="18" charset="0"/>
              </a:rPr>
              <a:t>. </a:t>
            </a:r>
            <a:r>
              <a:rPr lang="en-GB" dirty="0" err="1">
                <a:latin typeface="Palatino Linotype" panose="02040502050505030304" pitchFamily="18" charset="0"/>
              </a:rPr>
              <a:t>Veškeré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použité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zvuky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jsou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vytvořeny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autorem</a:t>
            </a:r>
            <a:r>
              <a:rPr lang="en-GB" dirty="0">
                <a:latin typeface="Palatino Linotype" panose="02040502050505030304" pitchFamily="18" charset="0"/>
              </a:rPr>
              <a:t> za </a:t>
            </a:r>
            <a:r>
              <a:rPr lang="en-GB" dirty="0" err="1">
                <a:latin typeface="Palatino Linotype" panose="02040502050505030304" pitchFamily="18" charset="0"/>
              </a:rPr>
              <a:t>využití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programů</a:t>
            </a:r>
            <a:r>
              <a:rPr lang="en-GB" dirty="0">
                <a:latin typeface="Palatino Linotype" panose="02040502050505030304" pitchFamily="18" charset="0"/>
              </a:rPr>
              <a:t> Audacity a FL Studio. </a:t>
            </a:r>
            <a:r>
              <a:rPr lang="en-GB" dirty="0" err="1">
                <a:latin typeface="Palatino Linotype" panose="02040502050505030304" pitchFamily="18" charset="0"/>
              </a:rPr>
              <a:t>Komiks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samotný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byl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tvořen</a:t>
            </a:r>
            <a:r>
              <a:rPr lang="en-GB" dirty="0">
                <a:latin typeface="Palatino Linotype" panose="02040502050505030304" pitchFamily="18" charset="0"/>
              </a:rPr>
              <a:t> v </a:t>
            </a:r>
            <a:r>
              <a:rPr lang="en-GB" dirty="0" err="1">
                <a:latin typeface="Palatino Linotype" panose="02040502050505030304" pitchFamily="18" charset="0"/>
              </a:rPr>
              <a:t>GIMPu</a:t>
            </a:r>
            <a:r>
              <a:rPr lang="en-GB" dirty="0">
                <a:latin typeface="Palatino Linotype" panose="02040502050505030304" pitchFamily="18" charset="0"/>
              </a:rPr>
              <a:t> a </a:t>
            </a:r>
            <a:r>
              <a:rPr lang="en-GB" dirty="0" err="1">
                <a:latin typeface="Palatino Linotype" panose="02040502050505030304" pitchFamily="18" charset="0"/>
              </a:rPr>
              <a:t>PowerPointu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solidFill>
                <a:schemeClr val="accent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3AF9F-05E9-D66D-A974-ED2256B38898}"/>
              </a:ext>
            </a:extLst>
          </p:cNvPr>
          <p:cNvSpPr txBox="1"/>
          <p:nvPr/>
        </p:nvSpPr>
        <p:spPr>
          <a:xfrm>
            <a:off x="292962" y="6109629"/>
            <a:ext cx="978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Na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otázku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zda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byl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komiks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zamýšlen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jako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vážný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či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vtipný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lze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odpovědět</a:t>
            </a:r>
            <a:r>
              <a:rPr lang="en-GB" dirty="0">
                <a:solidFill>
                  <a:schemeClr val="bg1"/>
                </a:solidFill>
                <a:latin typeface="Palatino Linotype" panose="02040502050505030304" pitchFamily="18" charset="0"/>
              </a:rPr>
              <a:t>: Ano.</a:t>
            </a:r>
            <a:endParaRPr lang="cs-CZ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1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tone building with red carpet and a red carpet&#10;&#10;Description automatically generated">
            <a:extLst>
              <a:ext uri="{FF2B5EF4-FFF2-40B4-BE49-F238E27FC236}">
                <a16:creationId xmlns:a16="http://schemas.microsoft.com/office/drawing/2014/main" id="{EE56C5EA-9900-A11C-5F05-D998907DA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50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in armor holding a spear&#10;&#10;Description automatically generated">
            <a:extLst>
              <a:ext uri="{FF2B5EF4-FFF2-40B4-BE49-F238E27FC236}">
                <a16:creationId xmlns:a16="http://schemas.microsoft.com/office/drawing/2014/main" id="{A2841650-2529-EEE0-511D-03C8006EB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F1F751-3E5D-15CB-E663-EB9699237ABB}"/>
              </a:ext>
            </a:extLst>
          </p:cNvPr>
          <p:cNvSpPr txBox="1"/>
          <p:nvPr/>
        </p:nvSpPr>
        <p:spPr>
          <a:xfrm>
            <a:off x="923278" y="408373"/>
            <a:ext cx="6933461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Za </a:t>
            </a:r>
            <a:r>
              <a:rPr lang="en-GB" dirty="0" err="1">
                <a:latin typeface="Palatino Linotype" panose="02040502050505030304" pitchFamily="18" charset="0"/>
              </a:rPr>
              <a:t>své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dlouhé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vlády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dokázal</a:t>
            </a:r>
            <a:r>
              <a:rPr lang="en-GB" dirty="0">
                <a:latin typeface="Palatino Linotype" panose="02040502050505030304" pitchFamily="18" charset="0"/>
              </a:rPr>
              <a:t> zemi </a:t>
            </a:r>
            <a:r>
              <a:rPr lang="en-GB" dirty="0" err="1">
                <a:latin typeface="Palatino Linotype" panose="02040502050505030304" pitchFamily="18" charset="0"/>
              </a:rPr>
              <a:t>ubránit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před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všemi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nepřáteli</a:t>
            </a:r>
            <a:r>
              <a:rPr lang="en-GB" dirty="0">
                <a:latin typeface="Palatino Linotype" panose="02040502050505030304" pitchFamily="18" charset="0"/>
              </a:rPr>
              <a:t>…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43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ooden fence with a structure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F407AE4-CBDC-10E7-ABF8-541449C85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B74251-8214-1E7A-9920-B890A053DD56}"/>
              </a:ext>
            </a:extLst>
          </p:cNvPr>
          <p:cNvSpPr txBox="1"/>
          <p:nvPr/>
        </p:nvSpPr>
        <p:spPr>
          <a:xfrm>
            <a:off x="941034" y="381739"/>
            <a:ext cx="2352582" cy="49077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s </a:t>
            </a:r>
            <a:r>
              <a:rPr lang="en-GB" dirty="0" err="1">
                <a:latin typeface="Palatino Linotype" panose="02040502050505030304" pitchFamily="18" charset="0"/>
              </a:rPr>
              <a:t>výjimkou</a:t>
            </a:r>
            <a:r>
              <a:rPr lang="en-GB" dirty="0">
                <a:latin typeface="Palatino Linotype" panose="02040502050505030304" pitchFamily="18" charset="0"/>
              </a:rPr>
              <a:t> </a:t>
            </a:r>
            <a:r>
              <a:rPr lang="en-GB" dirty="0" err="1">
                <a:latin typeface="Palatino Linotype" panose="02040502050505030304" pitchFamily="18" charset="0"/>
              </a:rPr>
              <a:t>jednoho</a:t>
            </a:r>
            <a:r>
              <a:rPr lang="en-GB" dirty="0">
                <a:latin typeface="Palatino Linotype" panose="02040502050505030304" pitchFamily="18" charset="0"/>
              </a:rPr>
              <a:t>.</a:t>
            </a:r>
            <a:endParaRPr lang="cs-CZ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2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iraffe in the desert&#10;&#10;Description automatically generated">
            <a:extLst>
              <a:ext uri="{FF2B5EF4-FFF2-40B4-BE49-F238E27FC236}">
                <a16:creationId xmlns:a16="http://schemas.microsoft.com/office/drawing/2014/main" id="{1794F147-CAE8-1258-67FF-BD0EE6901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0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running&#10;&#10;Description automatically generated">
            <a:extLst>
              <a:ext uri="{FF2B5EF4-FFF2-40B4-BE49-F238E27FC236}">
                <a16:creationId xmlns:a16="http://schemas.microsoft.com/office/drawing/2014/main" id="{D17B1AB3-3345-196C-3C9A-B818D31FF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67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293</TotalTime>
  <Words>366</Words>
  <Application>Microsoft Office PowerPoint</Application>
  <PresentationFormat>Widescreen</PresentationFormat>
  <Paragraphs>28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Král</dc:creator>
  <cp:lastModifiedBy>Jan Král</cp:lastModifiedBy>
  <cp:revision>54</cp:revision>
  <dcterms:created xsi:type="dcterms:W3CDTF">2023-09-12T19:33:47Z</dcterms:created>
  <dcterms:modified xsi:type="dcterms:W3CDTF">2023-09-29T17:38:38Z</dcterms:modified>
</cp:coreProperties>
</file>